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8" r:id="rId10"/>
    <p:sldId id="267" r:id="rId11"/>
    <p:sldId id="269" r:id="rId12"/>
    <p:sldId id="271" r:id="rId13"/>
    <p:sldId id="270" r:id="rId14"/>
    <p:sldId id="276" r:id="rId15"/>
    <p:sldId id="272" r:id="rId16"/>
    <p:sldId id="277" r:id="rId17"/>
    <p:sldId id="274" r:id="rId18"/>
    <p:sldId id="279" r:id="rId19"/>
    <p:sldId id="275" r:id="rId20"/>
    <p:sldId id="278" r:id="rId21"/>
    <p:sldId id="273" r:id="rId22"/>
    <p:sldId id="280" r:id="rId23"/>
    <p:sldId id="287" r:id="rId24"/>
    <p:sldId id="265" r:id="rId25"/>
    <p:sldId id="281" r:id="rId26"/>
    <p:sldId id="289" r:id="rId27"/>
    <p:sldId id="282" r:id="rId28"/>
    <p:sldId id="290" r:id="rId29"/>
    <p:sldId id="283" r:id="rId30"/>
    <p:sldId id="291" r:id="rId31"/>
    <p:sldId id="284" r:id="rId32"/>
    <p:sldId id="292" r:id="rId33"/>
    <p:sldId id="285" r:id="rId34"/>
    <p:sldId id="293" r:id="rId35"/>
    <p:sldId id="294" r:id="rId36"/>
    <p:sldId id="299" r:id="rId37"/>
    <p:sldId id="295" r:id="rId38"/>
    <p:sldId id="300" r:id="rId39"/>
    <p:sldId id="296" r:id="rId40"/>
    <p:sldId id="301" r:id="rId41"/>
    <p:sldId id="298" r:id="rId42"/>
    <p:sldId id="302" r:id="rId43"/>
    <p:sldId id="297" r:id="rId44"/>
    <p:sldId id="307" r:id="rId45"/>
    <p:sldId id="308" r:id="rId46"/>
    <p:sldId id="305" r:id="rId47"/>
    <p:sldId id="309" r:id="rId48"/>
    <p:sldId id="306" r:id="rId49"/>
    <p:sldId id="310" r:id="rId50"/>
    <p:sldId id="288" r:id="rId51"/>
    <p:sldId id="311" r:id="rId52"/>
    <p:sldId id="304" r:id="rId53"/>
    <p:sldId id="312" r:id="rId54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4800" kern="1200">
        <a:solidFill>
          <a:srgbClr val="66FFFF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800" kern="1200">
        <a:solidFill>
          <a:srgbClr val="66FFFF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800" kern="1200">
        <a:solidFill>
          <a:srgbClr val="66FFFF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800" kern="1200">
        <a:solidFill>
          <a:srgbClr val="66FFFF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800" kern="1200">
        <a:solidFill>
          <a:srgbClr val="66FFFF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800" kern="1200">
        <a:solidFill>
          <a:srgbClr val="66FFFF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800" kern="1200">
        <a:solidFill>
          <a:srgbClr val="66FFFF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800" kern="1200">
        <a:solidFill>
          <a:srgbClr val="66FFFF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800" kern="1200">
        <a:solidFill>
          <a:srgbClr val="66FFFF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schemeClr val="tx1"/>
    </p:penClr>
  </p:showPr>
  <p:clrMru>
    <a:srgbClr val="FFFF00"/>
    <a:srgbClr val="000000"/>
    <a:srgbClr val="FF33CC"/>
    <a:srgbClr val="66FF33"/>
    <a:srgbClr val="CCECFF"/>
    <a:srgbClr val="66FFFF"/>
    <a:srgbClr val="99CC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22" autoAdjust="0"/>
    <p:restoredTop sz="94664" autoAdjust="0"/>
  </p:normalViewPr>
  <p:slideViewPr>
    <p:cSldViewPr snapToGrid="0">
      <p:cViewPr varScale="1">
        <p:scale>
          <a:sx n="71" d="100"/>
          <a:sy n="71" d="100"/>
        </p:scale>
        <p:origin x="-1362" y="-90"/>
      </p:cViewPr>
      <p:guideLst>
        <p:guide orient="horz" pos="2160"/>
        <p:guide pos="2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7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4FAC0B-59C2-4598-8F0F-1566E810BA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CADD67-5D92-42FE-84C6-71DA0BAB287F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48BDCB-D053-4A8E-ADA1-BB8412DD308B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CC64A9-7C8E-4F93-8B29-857277826D52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01156C-44D7-4540-9F8D-F56F10677C1D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E71488-0E4C-43C3-BC2B-C9311948ED1C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12C24D-77A0-4A64-90A0-92FBD0781EFA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6EF284-E3B5-4162-9DEA-4BC78B14E033}" type="slidenum">
              <a:rPr lang="ru-RU" smtClean="0"/>
              <a:pPr/>
              <a:t>15</a:t>
            </a:fld>
            <a:endParaRPr lang="ru-RU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DF37B1-9513-426F-8C4E-2675885D5344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2127BA-1504-402D-AFAC-3507DEE5E624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DF5D2E-38E9-45C7-A655-C3706AF76459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26D95A-763A-44A0-918E-9799BE9E4D80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E0305F-0CD6-4B3B-BE63-D8639054AA0E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677CAB-53AA-4B8B-92A8-6F5B94A34EF6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CFCAF3-2FA3-485A-B5FC-3B97AA5C2E34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B76541-C9E7-4B96-8E27-2F351E7CBC74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FE7D67-0E63-47C9-9769-64AF6AF60AD1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35DCED-4E6C-4FAF-B8FA-0ACE264F4678}" type="slidenum">
              <a:rPr lang="ru-RU" smtClean="0"/>
              <a:pPr/>
              <a:t>24</a:t>
            </a:fld>
            <a:endParaRPr lang="ru-RU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41B066-969B-4C6D-A5FA-C6F6AE7BBC00}" type="slidenum">
              <a:rPr lang="ru-RU" smtClean="0"/>
              <a:pPr/>
              <a:t>25</a:t>
            </a:fld>
            <a:endParaRPr lang="ru-RU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C4A986-657D-4C61-8832-11B945ECDD81}" type="slidenum">
              <a:rPr lang="ru-RU" smtClean="0"/>
              <a:pPr/>
              <a:t>26</a:t>
            </a:fld>
            <a:endParaRPr lang="ru-RU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8FEE70-AD15-4A70-A534-2A3AC2392250}" type="slidenum">
              <a:rPr lang="ru-RU" smtClean="0"/>
              <a:pPr/>
              <a:t>27</a:t>
            </a:fld>
            <a:endParaRPr lang="ru-RU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E0A36E-3437-4C90-9253-9827D9DAB893}" type="slidenum">
              <a:rPr lang="ru-RU" smtClean="0"/>
              <a:pPr/>
              <a:t>28</a:t>
            </a:fld>
            <a:endParaRPr lang="ru-RU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660F71-C273-4199-B4BE-4130BB177909}" type="slidenum">
              <a:rPr lang="ru-RU" smtClean="0"/>
              <a:pPr/>
              <a:t>29</a:t>
            </a:fld>
            <a:endParaRPr lang="ru-RU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724518-0F76-4737-9A53-4D5703DC5E17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97A299-4395-482F-A127-EBF4C8A4A5DA}" type="slidenum">
              <a:rPr lang="ru-RU" smtClean="0"/>
              <a:pPr/>
              <a:t>30</a:t>
            </a:fld>
            <a:endParaRPr lang="ru-RU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E26A46-C4E5-46B8-8F1C-12EDB2480AF4}" type="slidenum">
              <a:rPr lang="ru-RU" smtClean="0"/>
              <a:pPr/>
              <a:t>31</a:t>
            </a:fld>
            <a:endParaRPr lang="ru-RU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AB73DB-04BD-4CA9-BDB8-0C5BF593DC90}" type="slidenum">
              <a:rPr lang="ru-RU" smtClean="0"/>
              <a:pPr/>
              <a:t>32</a:t>
            </a:fld>
            <a:endParaRPr lang="ru-RU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69DAEE-B229-49F0-83E0-73D50A5B7051}" type="slidenum">
              <a:rPr lang="ru-RU" smtClean="0"/>
              <a:pPr/>
              <a:t>33</a:t>
            </a:fld>
            <a:endParaRPr lang="ru-RU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F52D6B-E04E-465A-B895-2C638EE4B517}" type="slidenum">
              <a:rPr lang="ru-RU" smtClean="0"/>
              <a:pPr/>
              <a:t>34</a:t>
            </a:fld>
            <a:endParaRPr lang="ru-RU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0F5A79-0557-46C9-BD39-650A0E6F44A7}" type="slidenum">
              <a:rPr lang="ru-RU" smtClean="0"/>
              <a:pPr/>
              <a:t>35</a:t>
            </a:fld>
            <a:endParaRPr lang="ru-RU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F56B5E-8B08-4D76-9738-FD2171D52933}" type="slidenum">
              <a:rPr lang="ru-RU" smtClean="0"/>
              <a:pPr/>
              <a:t>36</a:t>
            </a:fld>
            <a:endParaRPr lang="ru-RU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3DE891-EB38-4625-8843-6FEA78CDEC57}" type="slidenum">
              <a:rPr lang="ru-RU" smtClean="0"/>
              <a:pPr/>
              <a:t>37</a:t>
            </a:fld>
            <a:endParaRPr lang="ru-RU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B6E520-6138-4CE0-89E8-51C9D9064E2A}" type="slidenum">
              <a:rPr lang="ru-RU" smtClean="0"/>
              <a:pPr/>
              <a:t>38</a:t>
            </a:fld>
            <a:endParaRPr lang="ru-RU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781CC2-7337-4825-AC9E-F886936CDCE7}" type="slidenum">
              <a:rPr lang="ru-RU" smtClean="0"/>
              <a:pPr/>
              <a:t>39</a:t>
            </a:fld>
            <a:endParaRPr lang="ru-RU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7AF145-1224-486B-916F-1681A3BA3705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BF3E37-8A35-4A6C-9B38-4912FB70D7EB}" type="slidenum">
              <a:rPr lang="ru-RU" smtClean="0"/>
              <a:pPr/>
              <a:t>40</a:t>
            </a:fld>
            <a:endParaRPr lang="ru-RU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3B8064-1F40-4D57-8943-BF50FBE54622}" type="slidenum">
              <a:rPr lang="ru-RU" smtClean="0"/>
              <a:pPr/>
              <a:t>41</a:t>
            </a:fld>
            <a:endParaRPr lang="ru-RU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4C7E60-1DD5-4894-BB7D-BD45C6756D82}" type="slidenum">
              <a:rPr lang="ru-RU" smtClean="0"/>
              <a:pPr/>
              <a:t>42</a:t>
            </a:fld>
            <a:endParaRPr lang="ru-RU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AB02E0-CA44-47E0-B91C-6EC8627C888B}" type="slidenum">
              <a:rPr lang="ru-RU" smtClean="0"/>
              <a:pPr/>
              <a:t>43</a:t>
            </a:fld>
            <a:endParaRPr lang="ru-RU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350128-E1FA-4260-B7A1-1E3C289152E3}" type="slidenum">
              <a:rPr lang="ru-RU" smtClean="0"/>
              <a:pPr/>
              <a:t>44</a:t>
            </a:fld>
            <a:endParaRPr lang="ru-RU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1CB68C-B716-4133-8F73-D639F17A434D}" type="slidenum">
              <a:rPr lang="ru-RU" smtClean="0"/>
              <a:pPr/>
              <a:t>45</a:t>
            </a:fld>
            <a:endParaRPr lang="ru-RU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78D9BE-4C14-47D7-8FA1-DDB3A0ED7EB8}" type="slidenum">
              <a:rPr lang="ru-RU" smtClean="0"/>
              <a:pPr/>
              <a:t>46</a:t>
            </a:fld>
            <a:endParaRPr lang="ru-RU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328E37-508E-459B-A0C1-24AD60015608}" type="slidenum">
              <a:rPr lang="ru-RU" smtClean="0"/>
              <a:pPr/>
              <a:t>47</a:t>
            </a:fld>
            <a:endParaRPr lang="ru-RU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D4CB5-753D-4590-9DF1-95F94A7BEC77}" type="slidenum">
              <a:rPr lang="ru-RU" smtClean="0"/>
              <a:pPr/>
              <a:t>48</a:t>
            </a:fld>
            <a:endParaRPr lang="ru-RU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FE1C1D-4215-40C3-8104-6D3599B532A9}" type="slidenum">
              <a:rPr lang="ru-RU" smtClean="0"/>
              <a:pPr/>
              <a:t>49</a:t>
            </a:fld>
            <a:endParaRPr lang="ru-RU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1E36A3-5663-47C1-87F8-1C1CA84CEA8A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8BB3BE-AD98-4FD1-BD75-86EA878E3073}" type="slidenum">
              <a:rPr lang="ru-RU" smtClean="0"/>
              <a:pPr/>
              <a:t>50</a:t>
            </a:fld>
            <a:endParaRPr lang="ru-RU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B41208-8E8C-476A-8D4D-F4597B502127}" type="slidenum">
              <a:rPr lang="ru-RU" smtClean="0"/>
              <a:pPr/>
              <a:t>51</a:t>
            </a:fld>
            <a:endParaRPr lang="ru-RU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ECCE9A-0B88-4A15-86B8-521E691643D0}" type="slidenum">
              <a:rPr lang="ru-RU" smtClean="0"/>
              <a:pPr/>
              <a:t>52</a:t>
            </a:fld>
            <a:endParaRPr lang="ru-RU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3AAB67-3BC8-4ABB-829B-5EF981A73AE3}" type="slidenum">
              <a:rPr lang="ru-RU" smtClean="0"/>
              <a:pPr/>
              <a:t>53</a:t>
            </a:fld>
            <a:endParaRPr lang="ru-RU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136745-7515-49F5-8644-C7C739B188AE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0659D4-F5F6-463A-B0D4-FC3AFC4E2AF3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42EBF2-9A7A-4DB3-B9D3-18B5EAE122F9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FAEACC-0529-4862-AA93-574A09635510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Created by Unregisterd version of Xtreme Compressor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CED8C-6146-4989-9B7C-C3AF305098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59AE8-6692-49CA-AC22-28B3A9DF3F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327D5-8819-471C-BBAC-AFEEDDDFAA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ABA47-CBCB-4DA2-8B18-CD955497BD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4CC2D-16DC-4825-82B1-4CB5476D7C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458F-44BF-483A-A876-A0C495DC4D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1B515-4394-4EEC-871D-DFC729AE09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A1033-C2C4-4740-BA76-49BF25199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C85CC-E050-4E56-8221-EDB3388A5D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4795E-B10D-4E3E-8E60-691EDAA745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04B37-E3AC-44B5-9EA8-F301B54D22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95163-D2FA-49AF-8DF0-4CE42EC0A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3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/>
            </a:gs>
            <a:gs pos="50000">
              <a:srgbClr val="0000FF"/>
            </a:gs>
            <a:gs pos="100000">
              <a:srgbClr val="00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F15B4A7-7C66-409D-8730-E381DA306E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advTm="3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3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3.xml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3.xml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3.xml"/><Relationship Id="rId4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Relationship Id="rId4" Type="http://schemas.openxmlformats.org/officeDocument/2006/relationships/slide" Target="slide5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3.xml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3.xml"/><Relationship Id="rId4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slide" Target="slide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3.xml"/><Relationship Id="rId4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slide" Target="slide2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slide" Target="slide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3.xml"/><Relationship Id="rId4" Type="http://schemas.openxmlformats.org/officeDocument/2006/relationships/slide" Target="slide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4" Type="http://schemas.openxmlformats.org/officeDocument/2006/relationships/slide" Target="slide3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3.xml"/><Relationship Id="rId4" Type="http://schemas.openxmlformats.org/officeDocument/2006/relationships/slide" Target="slide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3.xml"/><Relationship Id="rId4" Type="http://schemas.openxmlformats.org/officeDocument/2006/relationships/slide" Target="slide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Relationship Id="rId4" Type="http://schemas.openxmlformats.org/officeDocument/2006/relationships/slide" Target="slide3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3.xml"/><Relationship Id="rId4" Type="http://schemas.openxmlformats.org/officeDocument/2006/relationships/slide" Target="slide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3.xml"/><Relationship Id="rId4" Type="http://schemas.openxmlformats.org/officeDocument/2006/relationships/slide" Target="slid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3.xml"/><Relationship Id="rId4" Type="http://schemas.openxmlformats.org/officeDocument/2006/relationships/slide" Target="slide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Relationship Id="rId4" Type="http://schemas.openxmlformats.org/officeDocument/2006/relationships/slide" Target="slide4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Relationship Id="rId4" Type="http://schemas.openxmlformats.org/officeDocument/2006/relationships/slide" Target="slide4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Relationship Id="rId4" Type="http://schemas.openxmlformats.org/officeDocument/2006/relationships/slide" Target="slide48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Relationship Id="rId4" Type="http://schemas.openxmlformats.org/officeDocument/2006/relationships/slide" Target="slide5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slide" Target="slide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3.xml"/><Relationship Id="rId4" Type="http://schemas.openxmlformats.org/officeDocument/2006/relationships/slide" Target="slide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Relationship Id="rId4" Type="http://schemas.openxmlformats.org/officeDocument/2006/relationships/slide" Target="slide5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3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3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2019300" y="2306638"/>
            <a:ext cx="50704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Внеклассное мероприятие по математике </a:t>
            </a:r>
          </a:p>
          <a:p>
            <a:r>
              <a:rPr lang="ru-RU" sz="2000" b="1"/>
              <a:t>«Своя игра»</a:t>
            </a:r>
          </a:p>
          <a:p>
            <a:r>
              <a:rPr lang="ru-RU" sz="2000" b="1"/>
              <a:t>4 класс</a:t>
            </a:r>
          </a:p>
        </p:txBody>
      </p:sp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1660525" y="257175"/>
            <a:ext cx="56681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/>
              <a:t>ГУО «Средняя школа № 3 г.Щучина»</a:t>
            </a:r>
            <a:endParaRPr lang="ru-RU" sz="2000" dirty="0"/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236538" y="4367213"/>
            <a:ext cx="86693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/>
              <a:t>Учитель начальных </a:t>
            </a:r>
            <a:r>
              <a:rPr lang="ru-RU" sz="2000" dirty="0" smtClean="0"/>
              <a:t>классов</a:t>
            </a:r>
          </a:p>
          <a:p>
            <a:r>
              <a:rPr lang="ru-RU" sz="2000" dirty="0" err="1" smtClean="0"/>
              <a:t>Макуш</a:t>
            </a:r>
            <a:r>
              <a:rPr lang="ru-RU" sz="2000" dirty="0" smtClean="0"/>
              <a:t> Юлия Ивановна</a:t>
            </a:r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304800" y="551973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4" action="ppaction://hlinksldjump"/>
              </a:rPr>
              <a:t>НАЗАД</a:t>
            </a:r>
            <a:endParaRPr lang="ru-RU" sz="2800"/>
          </a:p>
        </p:txBody>
      </p:sp>
      <p:sp>
        <p:nvSpPr>
          <p:cNvPr id="13315" name="Text Box 6"/>
          <p:cNvSpPr txBox="1">
            <a:spLocks noChangeArrowheads="1"/>
          </p:cNvSpPr>
          <p:nvPr/>
        </p:nvSpPr>
        <p:spPr bwMode="auto">
          <a:xfrm>
            <a:off x="7656513" y="593883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5" action="ppaction://hlinksldjump"/>
              </a:rPr>
              <a:t>ВЫХОД</a:t>
            </a:r>
            <a:endParaRPr lang="ru-RU" sz="2800"/>
          </a:p>
        </p:txBody>
      </p:sp>
      <p:sp>
        <p:nvSpPr>
          <p:cNvPr id="13316" name="Rectangle 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257300" y="6515100"/>
            <a:ext cx="6477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17" name="Rectangle 11"/>
          <p:cNvSpPr>
            <a:spLocks noChangeArrowheads="1"/>
          </p:cNvSpPr>
          <p:nvPr/>
        </p:nvSpPr>
        <p:spPr bwMode="auto">
          <a:xfrm>
            <a:off x="2286000" y="1554163"/>
            <a:ext cx="5257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895350" y="2303463"/>
            <a:ext cx="78486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 u="sng"/>
              <a:t>Одно</a:t>
            </a:r>
            <a:r>
              <a:rPr lang="ru-RU" sz="5400"/>
              <a:t> дерево срубишь – </a:t>
            </a:r>
          </a:p>
          <a:p>
            <a:r>
              <a:rPr lang="ru-RU" sz="5400" b="1" u="sng"/>
              <a:t>десять</a:t>
            </a:r>
            <a:r>
              <a:rPr lang="ru-RU" sz="5400"/>
              <a:t> посади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chemeClr val="bg1"/>
                </a:solidFill>
              </a:rPr>
              <a:t>ЧИСЛА В ПОСЛОВИЦАХ И ПОГОВОРКАХ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5б.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781050" y="2247900"/>
            <a:ext cx="76009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 … нянек дитя без глаза</a:t>
            </a:r>
          </a:p>
        </p:txBody>
      </p:sp>
      <p:sp>
        <p:nvSpPr>
          <p:cNvPr id="14340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3175" y="5980113"/>
            <a:ext cx="1562100" cy="649287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3200">
                <a:solidFill>
                  <a:schemeClr val="hlink"/>
                </a:solidFill>
                <a:hlinkClick r:id="rId4" action="ppaction://hlinksldjump"/>
              </a:rPr>
              <a:t>ОТВЕТ</a:t>
            </a:r>
            <a:endParaRPr lang="ru-RU" sz="3200">
              <a:solidFill>
                <a:schemeClr val="hlink"/>
              </a:solidFill>
            </a:endParaRPr>
          </a:p>
        </p:txBody>
      </p:sp>
      <p:sp>
        <p:nvSpPr>
          <p:cNvPr id="14341" name="Овал 4"/>
          <p:cNvSpPr>
            <a:spLocks noChangeArrowheads="1"/>
          </p:cNvSpPr>
          <p:nvPr/>
        </p:nvSpPr>
        <p:spPr bwMode="auto">
          <a:xfrm>
            <a:off x="227013" y="4243388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330700"/>
            <a:ext cx="357187" cy="1227138"/>
            <a:chOff x="7286644" y="4286256"/>
            <a:chExt cx="214314" cy="157163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Равнобедренный треугольник 7"/>
            <p:cNvSpPr/>
            <p:nvPr/>
          </p:nvSpPr>
          <p:spPr>
            <a:xfrm>
              <a:off x="7329507" y="4357417"/>
              <a:ext cx="171451" cy="85799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 flipV="1">
              <a:off x="7329507" y="5215412"/>
              <a:ext cx="171451" cy="355803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0" y="6338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4" action="ppaction://hlinksldjump"/>
              </a:rPr>
              <a:t>НАЗАД</a:t>
            </a:r>
            <a:endParaRPr lang="ru-RU" sz="2800"/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5" action="ppaction://hlinksldjump"/>
              </a:rPr>
              <a:t>ВЫХОД</a:t>
            </a:r>
            <a:endParaRPr lang="ru-RU" sz="2800"/>
          </a:p>
        </p:txBody>
      </p:sp>
      <p:sp>
        <p:nvSpPr>
          <p:cNvPr id="15364" name="Rectangle 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81000" y="5638800"/>
            <a:ext cx="64008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781050" y="2247900"/>
            <a:ext cx="76009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 </a:t>
            </a:r>
            <a:r>
              <a:rPr lang="ru-RU" b="1" u="sng"/>
              <a:t>семи</a:t>
            </a:r>
            <a:r>
              <a:rPr lang="ru-RU"/>
              <a:t> нянек дитя без глаза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chemeClr val="bg1"/>
                </a:solidFill>
              </a:rPr>
              <a:t>БЕЗ СМЕКАЛКИ НИКУДА!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1б.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781050" y="2286000"/>
            <a:ext cx="7620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Заяц вытащил 7 морковок и съел все, кроме 4. Сколько морковок осталось. 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773488" y="5732463"/>
            <a:ext cx="1347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hlinkClick r:id="rId4" action="ppaction://hlinksldjump"/>
              </a:rPr>
              <a:t>ответ</a:t>
            </a:r>
            <a:endParaRPr lang="ru-RU" sz="4000"/>
          </a:p>
        </p:txBody>
      </p:sp>
      <p:sp>
        <p:nvSpPr>
          <p:cNvPr id="16389" name="Овал 4"/>
          <p:cNvSpPr>
            <a:spLocks noChangeArrowheads="1"/>
          </p:cNvSpPr>
          <p:nvPr/>
        </p:nvSpPr>
        <p:spPr bwMode="auto">
          <a:xfrm>
            <a:off x="227013" y="4243388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330700"/>
            <a:ext cx="357187" cy="1227138"/>
            <a:chOff x="7286644" y="4286256"/>
            <a:chExt cx="214314" cy="157163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Равнобедренный треугольник 7"/>
            <p:cNvSpPr/>
            <p:nvPr/>
          </p:nvSpPr>
          <p:spPr>
            <a:xfrm>
              <a:off x="7329507" y="4357417"/>
              <a:ext cx="171451" cy="85799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 flipV="1">
              <a:off x="7329507" y="5215412"/>
              <a:ext cx="171451" cy="355803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23850" y="55768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3" action="ppaction://hlinksldjump"/>
              </a:rPr>
              <a:t>НАЗАД</a:t>
            </a:r>
            <a:endParaRPr lang="ru-RU" sz="2800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7656513" y="5957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4" action="ppaction://hlinksldjump"/>
              </a:rPr>
              <a:t>ВЫХОД</a:t>
            </a:r>
            <a:endParaRPr lang="ru-RU" sz="2800"/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0" y="228600"/>
            <a:ext cx="48958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0" y="0"/>
            <a:ext cx="9144000" cy="643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7414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76350" y="6515100"/>
            <a:ext cx="64579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7415" name="Text Box 9"/>
          <p:cNvSpPr txBox="1">
            <a:spLocks noChangeArrowheads="1"/>
          </p:cNvSpPr>
          <p:nvPr/>
        </p:nvSpPr>
        <p:spPr bwMode="auto">
          <a:xfrm>
            <a:off x="1698625" y="4279900"/>
            <a:ext cx="6070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7416" name="Text Box 11"/>
          <p:cNvSpPr txBox="1">
            <a:spLocks noChangeArrowheads="1"/>
          </p:cNvSpPr>
          <p:nvPr/>
        </p:nvSpPr>
        <p:spPr bwMode="auto">
          <a:xfrm>
            <a:off x="3668713" y="1171575"/>
            <a:ext cx="2130425" cy="377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3900"/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chemeClr val="bg1"/>
                </a:solidFill>
              </a:rPr>
              <a:t>БЕЗ СМЕКАЛКИ НИКУДА!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2б.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81000" y="2078038"/>
            <a:ext cx="836295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/>
              <a:t>Самолет летит от Москвы  до Санкт-Петербурга </a:t>
            </a:r>
            <a:r>
              <a:rPr lang="ru-RU" sz="4000" smtClean="0"/>
              <a:t>- </a:t>
            </a:r>
            <a:r>
              <a:rPr lang="ru-RU" sz="4000"/>
              <a:t>1 час, а обратно 60 минут. </a:t>
            </a:r>
            <a:r>
              <a:rPr lang="ru-RU" sz="4000" dirty="0"/>
              <a:t>Почему такая разница?</a:t>
            </a:r>
            <a:endParaRPr lang="ru-RU" sz="3600" dirty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794125" y="5599113"/>
            <a:ext cx="13477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hlinkClick r:id="rId4" action="ppaction://hlinksldjump"/>
              </a:rPr>
              <a:t>ответ</a:t>
            </a:r>
            <a:endParaRPr lang="ru-RU" sz="4000"/>
          </a:p>
        </p:txBody>
      </p:sp>
      <p:sp>
        <p:nvSpPr>
          <p:cNvPr id="18437" name="Овал 4"/>
          <p:cNvSpPr>
            <a:spLocks noChangeArrowheads="1"/>
          </p:cNvSpPr>
          <p:nvPr/>
        </p:nvSpPr>
        <p:spPr bwMode="auto">
          <a:xfrm>
            <a:off x="227013" y="4243388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330700"/>
            <a:ext cx="357187" cy="1227138"/>
            <a:chOff x="7286644" y="4286256"/>
            <a:chExt cx="214314" cy="157163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Равнобедренный треугольник 7"/>
            <p:cNvSpPr/>
            <p:nvPr/>
          </p:nvSpPr>
          <p:spPr>
            <a:xfrm>
              <a:off x="7329507" y="4357417"/>
              <a:ext cx="171451" cy="85799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 flipV="1">
              <a:off x="7329507" y="5215412"/>
              <a:ext cx="171451" cy="355803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0" y="54625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4" action="ppaction://hlinksldjump"/>
              </a:rPr>
              <a:t>НАЗАД</a:t>
            </a:r>
            <a:endParaRPr lang="ru-RU" sz="2800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7656513" y="59959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5" action="ppaction://hlinksldjump"/>
              </a:rPr>
              <a:t>ВЫХОД</a:t>
            </a:r>
            <a:endParaRPr lang="ru-RU" sz="280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914400" y="2019300"/>
            <a:ext cx="70104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6600"/>
          </a:p>
        </p:txBody>
      </p:sp>
      <p:sp>
        <p:nvSpPr>
          <p:cNvPr id="19461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295400" y="6496050"/>
            <a:ext cx="64198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914400" y="2266950"/>
            <a:ext cx="75057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/>
              <a:t>Разницы нет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chemeClr val="bg1"/>
                </a:solidFill>
              </a:rPr>
              <a:t>БЕЗ СМЕКАЛКИ НИКУДА!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3б.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704850" y="2533650"/>
            <a:ext cx="7620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/>
              <a:t>Тройка лошадей бежит 30 км/ч. С какой скоростью бежит каждая лошадь?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754438" y="5694363"/>
            <a:ext cx="1347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hlinkClick r:id="rId4" action="ppaction://hlinksldjump"/>
              </a:rPr>
              <a:t>ответ</a:t>
            </a:r>
            <a:endParaRPr lang="ru-RU" sz="4000"/>
          </a:p>
        </p:txBody>
      </p:sp>
      <p:sp>
        <p:nvSpPr>
          <p:cNvPr id="20485" name="Овал 5"/>
          <p:cNvSpPr>
            <a:spLocks noChangeArrowheads="1"/>
          </p:cNvSpPr>
          <p:nvPr/>
        </p:nvSpPr>
        <p:spPr bwMode="auto">
          <a:xfrm>
            <a:off x="227013" y="4243388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330700"/>
            <a:ext cx="357187" cy="1227138"/>
            <a:chOff x="7286644" y="4286256"/>
            <a:chExt cx="214314" cy="1571636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>
              <a:off x="7329507" y="4357417"/>
              <a:ext cx="171451" cy="85799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0" name="Равнобедренный треугольник 9"/>
            <p:cNvSpPr/>
            <p:nvPr/>
          </p:nvSpPr>
          <p:spPr>
            <a:xfrm flipV="1">
              <a:off x="7329507" y="5215412"/>
              <a:ext cx="171451" cy="355803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0" y="593883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4" action="ppaction://hlinksldjump"/>
              </a:rPr>
              <a:t>НАЗАД</a:t>
            </a:r>
            <a:endParaRPr lang="ru-RU" sz="280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7656513" y="5957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5" action="ppaction://hlinksldjump"/>
              </a:rPr>
              <a:t>ВЫХОД</a:t>
            </a:r>
            <a:endParaRPr lang="ru-RU" sz="280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01613" y="1651000"/>
            <a:ext cx="8767762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500"/>
              <a:t>30 км/ч</a:t>
            </a:r>
          </a:p>
        </p:txBody>
      </p:sp>
      <p:sp>
        <p:nvSpPr>
          <p:cNvPr id="21509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276350" y="6477000"/>
            <a:ext cx="64579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chemeClr val="bg1"/>
                </a:solidFill>
              </a:rPr>
              <a:t>БЕЗ СМЕКАЛКИ НИКУДА!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4б.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19100" y="1895475"/>
            <a:ext cx="813435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4000"/>
              <a:t>На складе было 5 ёмкостей с горючим по 6 тонн в каждой. Из 2 ёмкостей горючее взяли. Сколько ёмкостей осталось?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695700" y="5443538"/>
            <a:ext cx="157956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hlinkClick r:id="rId4" action="ppaction://hlinksldjump"/>
              </a:rPr>
              <a:t>ответ</a:t>
            </a:r>
            <a:endParaRPr lang="ru-RU" dirty="0"/>
          </a:p>
        </p:txBody>
      </p:sp>
      <p:sp>
        <p:nvSpPr>
          <p:cNvPr id="22533" name="Овал 4"/>
          <p:cNvSpPr>
            <a:spLocks noChangeArrowheads="1"/>
          </p:cNvSpPr>
          <p:nvPr/>
        </p:nvSpPr>
        <p:spPr bwMode="auto">
          <a:xfrm>
            <a:off x="227013" y="4635500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722813"/>
            <a:ext cx="357187" cy="1227137"/>
            <a:chOff x="7286644" y="4286256"/>
            <a:chExt cx="214314" cy="157163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Равнобедренный треугольник 7"/>
            <p:cNvSpPr/>
            <p:nvPr/>
          </p:nvSpPr>
          <p:spPr>
            <a:xfrm>
              <a:off x="7329507" y="4357416"/>
              <a:ext cx="171451" cy="857996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 flipV="1">
              <a:off x="7329507" y="5215412"/>
              <a:ext cx="171451" cy="35580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63" name="Group 143"/>
          <p:cNvGraphicFramePr>
            <a:graphicFrameLocks noGrp="1"/>
          </p:cNvGraphicFramePr>
          <p:nvPr>
            <p:ph type="tbl" idx="1"/>
          </p:nvPr>
        </p:nvGraphicFramePr>
        <p:xfrm>
          <a:off x="338138" y="852488"/>
          <a:ext cx="8401050" cy="5232427"/>
        </p:xfrm>
        <a:graphic>
          <a:graphicData uri="http://schemas.openxmlformats.org/drawingml/2006/table">
            <a:tbl>
              <a:tblPr/>
              <a:tblGrid>
                <a:gridCol w="1504950"/>
                <a:gridCol w="1295400"/>
                <a:gridCol w="1400175"/>
                <a:gridCol w="1400175"/>
                <a:gridCol w="1400175"/>
                <a:gridCol w="1400175"/>
              </a:tblGrid>
              <a:tr h="1188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Числа в пословицах и поговорках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3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Без смекалки никуда!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2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Математи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ческая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разминка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Математи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ческие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загадки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7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Веселые задачи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6" name="Text Box 125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3700463" y="6280150"/>
            <a:ext cx="16748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66FF33"/>
                </a:solidFill>
                <a:hlinkClick r:id="rId4" action="ppaction://hlinksldjump"/>
              </a:rPr>
              <a:t>ВЫХОД</a:t>
            </a:r>
            <a:endParaRPr lang="ru-RU" sz="3200">
              <a:solidFill>
                <a:srgbClr val="66FF33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0" y="55006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4" action="ppaction://hlinksldjump"/>
              </a:rPr>
              <a:t>НАЗАД</a:t>
            </a:r>
            <a:endParaRPr lang="ru-RU" sz="2800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7656513" y="59959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5" action="ppaction://hlinksldjump"/>
              </a:rPr>
              <a:t>ВЫХОД</a:t>
            </a:r>
            <a:endParaRPr lang="ru-RU" sz="280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123950" y="192405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4400"/>
          </a:p>
        </p:txBody>
      </p:sp>
      <p:sp>
        <p:nvSpPr>
          <p:cNvPr id="23557" name="Text Box 7"/>
          <p:cNvSpPr txBox="1">
            <a:spLocks noChangeArrowheads="1"/>
          </p:cNvSpPr>
          <p:nvPr/>
        </p:nvSpPr>
        <p:spPr bwMode="auto">
          <a:xfrm>
            <a:off x="819150" y="1181100"/>
            <a:ext cx="7867650" cy="377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3900"/>
              <a:t>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800" dirty="0" smtClean="0">
                <a:solidFill>
                  <a:schemeClr val="bg1"/>
                </a:solidFill>
              </a:rPr>
              <a:t>БЕЗ СМЕКАЛКИ НИКУДА!</a:t>
            </a:r>
            <a:br>
              <a:rPr lang="ru-RU" sz="4800" dirty="0" smtClean="0">
                <a:solidFill>
                  <a:schemeClr val="bg1"/>
                </a:solidFill>
              </a:rPr>
            </a:br>
            <a:r>
              <a:rPr lang="ru-RU" sz="4800" dirty="0" smtClean="0">
                <a:solidFill>
                  <a:schemeClr val="bg1"/>
                </a:solidFill>
              </a:rPr>
              <a:t>5б.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3754438" y="5599113"/>
            <a:ext cx="1347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hlinkClick r:id="rId3" action="ppaction://hlinksldjump"/>
              </a:rPr>
              <a:t>ответ</a:t>
            </a:r>
            <a:endParaRPr lang="ru-RU" sz="4000"/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1200150" y="3086100"/>
            <a:ext cx="71247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647700" y="1943100"/>
            <a:ext cx="80391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4000"/>
              <a:t>У мамы была путевка в дом отдыха со 2 января по 17 января включительно. Сколько дней отдыхала мама?</a:t>
            </a:r>
          </a:p>
        </p:txBody>
      </p:sp>
      <p:sp>
        <p:nvSpPr>
          <p:cNvPr id="24582" name="Овал 5"/>
          <p:cNvSpPr>
            <a:spLocks noChangeArrowheads="1"/>
          </p:cNvSpPr>
          <p:nvPr/>
        </p:nvSpPr>
        <p:spPr bwMode="auto">
          <a:xfrm>
            <a:off x="227013" y="4692650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779963"/>
            <a:ext cx="357187" cy="1227137"/>
            <a:chOff x="7286644" y="4286256"/>
            <a:chExt cx="214314" cy="1571636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>
              <a:off x="7329507" y="4357416"/>
              <a:ext cx="171451" cy="857996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0" name="Равнобедренный треугольник 9"/>
            <p:cNvSpPr/>
            <p:nvPr/>
          </p:nvSpPr>
          <p:spPr>
            <a:xfrm flipV="1">
              <a:off x="7329507" y="5215412"/>
              <a:ext cx="171451" cy="35580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026"/>
          <p:cNvSpPr txBox="1">
            <a:spLocks noChangeArrowheads="1"/>
          </p:cNvSpPr>
          <p:nvPr/>
        </p:nvSpPr>
        <p:spPr bwMode="auto">
          <a:xfrm>
            <a:off x="0" y="563403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4" action="ppaction://hlinksldjump"/>
              </a:rPr>
              <a:t>НАЗАД</a:t>
            </a:r>
            <a:endParaRPr lang="ru-RU" sz="2800"/>
          </a:p>
        </p:txBody>
      </p:sp>
      <p:sp>
        <p:nvSpPr>
          <p:cNvPr id="25603" name="Text Box 1027"/>
          <p:cNvSpPr txBox="1">
            <a:spLocks noChangeArrowheads="1"/>
          </p:cNvSpPr>
          <p:nvPr/>
        </p:nvSpPr>
        <p:spPr bwMode="auto">
          <a:xfrm>
            <a:off x="7656513" y="60340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5" action="ppaction://hlinksldjump"/>
              </a:rPr>
              <a:t>ВЫХОД</a:t>
            </a:r>
            <a:endParaRPr lang="ru-RU" sz="2800"/>
          </a:p>
        </p:txBody>
      </p:sp>
      <p:sp>
        <p:nvSpPr>
          <p:cNvPr id="26628" name="Text Box 1028"/>
          <p:cNvSpPr txBox="1">
            <a:spLocks noChangeArrowheads="1"/>
          </p:cNvSpPr>
          <p:nvPr/>
        </p:nvSpPr>
        <p:spPr bwMode="auto">
          <a:xfrm>
            <a:off x="687388" y="1722438"/>
            <a:ext cx="8001000" cy="264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600"/>
              <a:t>16 дней</a:t>
            </a:r>
            <a:endParaRPr lang="ru-RU" sz="11500"/>
          </a:p>
        </p:txBody>
      </p:sp>
      <p:sp>
        <p:nvSpPr>
          <p:cNvPr id="25605" name="Rectangle 103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314450" y="6477000"/>
            <a:ext cx="6400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ru-RU" sz="3600" dirty="0" smtClean="0">
                <a:solidFill>
                  <a:schemeClr val="bg1"/>
                </a:solidFill>
              </a:rPr>
              <a:t>МАТЕМАТИЧЕСКАЯ РАЗМИНКА</a:t>
            </a:r>
            <a:br>
              <a:rPr lang="ru-RU" sz="3600" dirty="0" smtClean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>1б.</a:t>
            </a: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3773488" y="6132513"/>
            <a:ext cx="1347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hlinkClick r:id="rId3" action="ppaction://hlinksldjump"/>
              </a:rPr>
              <a:t>ответ</a:t>
            </a:r>
            <a:endParaRPr lang="ru-RU" sz="4000"/>
          </a:p>
        </p:txBody>
      </p:sp>
      <p:grpSp>
        <p:nvGrpSpPr>
          <p:cNvPr id="26628" name="Группа 6"/>
          <p:cNvGrpSpPr>
            <a:grpSpLocks/>
          </p:cNvGrpSpPr>
          <p:nvPr/>
        </p:nvGrpSpPr>
        <p:grpSpPr bwMode="auto">
          <a:xfrm>
            <a:off x="347663" y="2598738"/>
            <a:ext cx="8651875" cy="1146175"/>
            <a:chOff x="348329" y="2598057"/>
            <a:chExt cx="8650528" cy="1146627"/>
          </a:xfrm>
        </p:grpSpPr>
        <p:sp>
          <p:nvSpPr>
            <p:cNvPr id="26629" name="Овал 1"/>
            <p:cNvSpPr>
              <a:spLocks noChangeArrowheads="1"/>
            </p:cNvSpPr>
            <p:nvPr/>
          </p:nvSpPr>
          <p:spPr bwMode="auto">
            <a:xfrm>
              <a:off x="348329" y="2598057"/>
              <a:ext cx="1175657" cy="1117599"/>
            </a:xfrm>
            <a:prstGeom prst="ellipse">
              <a:avLst/>
            </a:prstGeom>
            <a:solidFill>
              <a:srgbClr val="FF0000"/>
            </a:solidFill>
            <a:ln w="31750" algn="ctr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26630" name="Прямоугольник 2"/>
            <p:cNvSpPr>
              <a:spLocks noChangeArrowheads="1"/>
            </p:cNvSpPr>
            <p:nvPr/>
          </p:nvSpPr>
          <p:spPr bwMode="auto">
            <a:xfrm>
              <a:off x="1669144" y="2598058"/>
              <a:ext cx="1204685" cy="1117599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26631" name="Блок-схема: извлечение 3"/>
            <p:cNvSpPr>
              <a:spLocks noChangeArrowheads="1"/>
            </p:cNvSpPr>
            <p:nvPr/>
          </p:nvSpPr>
          <p:spPr bwMode="auto">
            <a:xfrm>
              <a:off x="3185660" y="2627086"/>
              <a:ext cx="1175655" cy="1059540"/>
            </a:xfrm>
            <a:prstGeom prst="flowChartExtract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26632" name="Овал 8"/>
            <p:cNvSpPr>
              <a:spLocks noChangeArrowheads="1"/>
            </p:cNvSpPr>
            <p:nvPr/>
          </p:nvSpPr>
          <p:spPr bwMode="auto">
            <a:xfrm>
              <a:off x="5856501" y="2627085"/>
              <a:ext cx="1175657" cy="1117599"/>
            </a:xfrm>
            <a:prstGeom prst="ellipse">
              <a:avLst/>
            </a:prstGeom>
            <a:solidFill>
              <a:srgbClr val="FF0000"/>
            </a:solidFill>
            <a:ln w="31750" algn="ctr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26633" name="Прямоугольник 9"/>
            <p:cNvSpPr>
              <a:spLocks noChangeArrowheads="1"/>
            </p:cNvSpPr>
            <p:nvPr/>
          </p:nvSpPr>
          <p:spPr bwMode="auto">
            <a:xfrm>
              <a:off x="7191829" y="2612570"/>
              <a:ext cx="1807028" cy="1117599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26634" name="Шестиугольник 5"/>
            <p:cNvSpPr>
              <a:spLocks noChangeArrowheads="1"/>
            </p:cNvSpPr>
            <p:nvPr/>
          </p:nvSpPr>
          <p:spPr bwMode="auto">
            <a:xfrm>
              <a:off x="4447381" y="2627086"/>
              <a:ext cx="1213190" cy="1059540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5"/>
          <p:cNvSpPr txBox="1">
            <a:spLocks noChangeArrowheads="1"/>
          </p:cNvSpPr>
          <p:nvPr/>
        </p:nvSpPr>
        <p:spPr bwMode="auto">
          <a:xfrm>
            <a:off x="342900" y="563403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3" action="ppaction://hlinksldjump"/>
              </a:rPr>
              <a:t>НАЗАД</a:t>
            </a:r>
            <a:endParaRPr lang="ru-RU" sz="2800"/>
          </a:p>
        </p:txBody>
      </p:sp>
      <p:sp>
        <p:nvSpPr>
          <p:cNvPr id="27651" name="Text Box 6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4" action="ppaction://hlinksldjump"/>
              </a:rPr>
              <a:t>ВЫХОД</a:t>
            </a:r>
            <a:endParaRPr lang="ru-RU" sz="2800"/>
          </a:p>
        </p:txBody>
      </p:sp>
      <p:sp>
        <p:nvSpPr>
          <p:cNvPr id="27652" name="Rectangl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76350" y="6496050"/>
            <a:ext cx="64389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347663" y="2598738"/>
            <a:ext cx="8651875" cy="1146175"/>
            <a:chOff x="348329" y="2598057"/>
            <a:chExt cx="8650528" cy="1146627"/>
          </a:xfrm>
        </p:grpSpPr>
        <p:sp>
          <p:nvSpPr>
            <p:cNvPr id="27654" name="Овал 7"/>
            <p:cNvSpPr>
              <a:spLocks noChangeArrowheads="1"/>
            </p:cNvSpPr>
            <p:nvPr/>
          </p:nvSpPr>
          <p:spPr bwMode="auto">
            <a:xfrm>
              <a:off x="348329" y="2598057"/>
              <a:ext cx="1175657" cy="1117599"/>
            </a:xfrm>
            <a:prstGeom prst="ellipse">
              <a:avLst/>
            </a:prstGeom>
            <a:solidFill>
              <a:srgbClr val="FF0000"/>
            </a:solidFill>
            <a:ln w="31750" algn="ctr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27655" name="Прямоугольник 8"/>
            <p:cNvSpPr>
              <a:spLocks noChangeArrowheads="1"/>
            </p:cNvSpPr>
            <p:nvPr/>
          </p:nvSpPr>
          <p:spPr bwMode="auto">
            <a:xfrm>
              <a:off x="1669144" y="2598058"/>
              <a:ext cx="1204685" cy="1117599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27656" name="Блок-схема: извлечение 9"/>
            <p:cNvSpPr>
              <a:spLocks noChangeArrowheads="1"/>
            </p:cNvSpPr>
            <p:nvPr/>
          </p:nvSpPr>
          <p:spPr bwMode="auto">
            <a:xfrm>
              <a:off x="3185660" y="2627086"/>
              <a:ext cx="1175655" cy="1059540"/>
            </a:xfrm>
            <a:prstGeom prst="flowChartExtract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27657" name="Овал 10"/>
            <p:cNvSpPr>
              <a:spLocks noChangeArrowheads="1"/>
            </p:cNvSpPr>
            <p:nvPr/>
          </p:nvSpPr>
          <p:spPr bwMode="auto">
            <a:xfrm>
              <a:off x="5856501" y="2627085"/>
              <a:ext cx="1175657" cy="1117599"/>
            </a:xfrm>
            <a:prstGeom prst="ellipse">
              <a:avLst/>
            </a:prstGeom>
            <a:solidFill>
              <a:srgbClr val="FF0000"/>
            </a:solidFill>
            <a:ln w="31750" algn="ctr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27658" name="Прямоугольник 11"/>
            <p:cNvSpPr>
              <a:spLocks noChangeArrowheads="1"/>
            </p:cNvSpPr>
            <p:nvPr/>
          </p:nvSpPr>
          <p:spPr bwMode="auto">
            <a:xfrm>
              <a:off x="7191829" y="2612570"/>
              <a:ext cx="1807028" cy="1117599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27659" name="Шестиугольник 12"/>
            <p:cNvSpPr>
              <a:spLocks noChangeArrowheads="1"/>
            </p:cNvSpPr>
            <p:nvPr/>
          </p:nvSpPr>
          <p:spPr bwMode="auto">
            <a:xfrm>
              <a:off x="4447381" y="2627086"/>
              <a:ext cx="1213190" cy="1059540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dirty="0" smtClean="0">
                <a:solidFill>
                  <a:schemeClr val="bg1"/>
                </a:solidFill>
              </a:rPr>
              <a:t>МАТЕМАТИЧЕСКАЯ РАЗМИНКА</a:t>
            </a:r>
            <a:br>
              <a:rPr lang="ru-RU" sz="3600" dirty="0" smtClean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>2б.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755650" y="1993900"/>
            <a:ext cx="7620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4000"/>
              <a:t>Произведение каких двух однозначных чисел дает число 5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773488" y="6132513"/>
            <a:ext cx="1347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hlinkClick r:id="rId4" action="ppaction://hlinksldjump"/>
              </a:rPr>
              <a:t>ответ</a:t>
            </a:r>
            <a:endParaRPr lang="ru-RU" sz="4000"/>
          </a:p>
        </p:txBody>
      </p:sp>
      <p:sp>
        <p:nvSpPr>
          <p:cNvPr id="28677" name="Овал 6"/>
          <p:cNvSpPr>
            <a:spLocks noChangeArrowheads="1"/>
          </p:cNvSpPr>
          <p:nvPr/>
        </p:nvSpPr>
        <p:spPr bwMode="auto">
          <a:xfrm>
            <a:off x="227013" y="4243388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330700"/>
            <a:ext cx="357187" cy="1227138"/>
            <a:chOff x="7286644" y="4286256"/>
            <a:chExt cx="214314" cy="1571636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" name="Равнобедренный треугольник 9"/>
            <p:cNvSpPr/>
            <p:nvPr/>
          </p:nvSpPr>
          <p:spPr>
            <a:xfrm>
              <a:off x="7329507" y="4357417"/>
              <a:ext cx="171451" cy="85799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1" name="Равнобедренный треугольник 10"/>
            <p:cNvSpPr/>
            <p:nvPr/>
          </p:nvSpPr>
          <p:spPr>
            <a:xfrm flipV="1">
              <a:off x="7329507" y="5215412"/>
              <a:ext cx="171451" cy="355803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026"/>
          <p:cNvSpPr txBox="1">
            <a:spLocks noChangeArrowheads="1"/>
          </p:cNvSpPr>
          <p:nvPr/>
        </p:nvSpPr>
        <p:spPr bwMode="auto">
          <a:xfrm>
            <a:off x="247650" y="540543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4" action="ppaction://hlinksldjump"/>
              </a:rPr>
              <a:t>НАЗАД</a:t>
            </a:r>
            <a:endParaRPr lang="ru-RU" sz="2800"/>
          </a:p>
        </p:txBody>
      </p:sp>
      <p:sp>
        <p:nvSpPr>
          <p:cNvPr id="29699" name="Text Box 1027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5" action="ppaction://hlinksldjump"/>
              </a:rPr>
              <a:t>ВЫХОД</a:t>
            </a:r>
            <a:endParaRPr lang="ru-RU" sz="2800"/>
          </a:p>
        </p:txBody>
      </p:sp>
      <p:sp>
        <p:nvSpPr>
          <p:cNvPr id="35844" name="Text Box 1028"/>
          <p:cNvSpPr txBox="1">
            <a:spLocks noChangeArrowheads="1"/>
          </p:cNvSpPr>
          <p:nvPr/>
        </p:nvSpPr>
        <p:spPr bwMode="auto">
          <a:xfrm>
            <a:off x="1389063" y="2203450"/>
            <a:ext cx="7010400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500"/>
              <a:t>5 × 1= 5</a:t>
            </a:r>
          </a:p>
        </p:txBody>
      </p:sp>
      <p:sp>
        <p:nvSpPr>
          <p:cNvPr id="29701" name="Rectangle 103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295400" y="6457950"/>
            <a:ext cx="6419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2" name="Line 1031"/>
          <p:cNvSpPr>
            <a:spLocks noChangeShapeType="1"/>
          </p:cNvSpPr>
          <p:nvPr/>
        </p:nvSpPr>
        <p:spPr bwMode="auto">
          <a:xfrm>
            <a:off x="4171950" y="2876550"/>
            <a:ext cx="0" cy="51435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dirty="0" smtClean="0">
                <a:solidFill>
                  <a:schemeClr val="bg1"/>
                </a:solidFill>
              </a:rPr>
              <a:t>МАТЕМАТИЧЕСКАЯ РАЗМИНКА</a:t>
            </a:r>
            <a:br>
              <a:rPr lang="ru-RU" sz="3600" dirty="0" smtClean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>3б.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03200" y="2428875"/>
            <a:ext cx="8723313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/>
              <a:t>4яйца сварили за 4 минуты. За сколько минут сварилось 1 яйцо?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754438" y="5637213"/>
            <a:ext cx="1347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hlinkClick r:id="rId4" action="ppaction://hlinksldjump"/>
              </a:rPr>
              <a:t>ответ</a:t>
            </a:r>
            <a:endParaRPr lang="ru-RU" sz="4000"/>
          </a:p>
        </p:txBody>
      </p:sp>
      <p:sp>
        <p:nvSpPr>
          <p:cNvPr id="30725" name="Овал 4"/>
          <p:cNvSpPr>
            <a:spLocks noChangeArrowheads="1"/>
          </p:cNvSpPr>
          <p:nvPr/>
        </p:nvSpPr>
        <p:spPr bwMode="auto">
          <a:xfrm>
            <a:off x="227013" y="4243388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330700"/>
            <a:ext cx="357187" cy="1227138"/>
            <a:chOff x="7286644" y="4286256"/>
            <a:chExt cx="214314" cy="157163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Равнобедренный треугольник 7"/>
            <p:cNvSpPr/>
            <p:nvPr/>
          </p:nvSpPr>
          <p:spPr>
            <a:xfrm>
              <a:off x="7329507" y="4357417"/>
              <a:ext cx="171451" cy="85799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 flipV="1">
              <a:off x="7329507" y="5215412"/>
              <a:ext cx="171451" cy="355803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296863" y="5472113"/>
            <a:ext cx="15462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hlinkClick r:id="rId3" action="ppaction://hlinksldjump"/>
              </a:rPr>
              <a:t>НАЗАД</a:t>
            </a:r>
            <a:endParaRPr lang="ru-RU" sz="3200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7469188" y="5929313"/>
            <a:ext cx="16748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hlinkClick r:id="rId4" action="ppaction://hlinksldjump"/>
              </a:rPr>
              <a:t>ВЫХОД</a:t>
            </a:r>
            <a:endParaRPr lang="ru-RU" sz="3200"/>
          </a:p>
        </p:txBody>
      </p:sp>
      <p:sp>
        <p:nvSpPr>
          <p:cNvPr id="31748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352550" y="6438900"/>
            <a:ext cx="63055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749" name="Text Box 9"/>
          <p:cNvSpPr txBox="1">
            <a:spLocks noChangeArrowheads="1"/>
          </p:cNvSpPr>
          <p:nvPr/>
        </p:nvSpPr>
        <p:spPr bwMode="auto">
          <a:xfrm>
            <a:off x="1828800" y="1928813"/>
            <a:ext cx="53530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600"/>
              <a:t>4 минуты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dirty="0" smtClean="0">
                <a:solidFill>
                  <a:schemeClr val="bg1"/>
                </a:solidFill>
              </a:rPr>
              <a:t>МАТЕМАТИЧЕСКАЯ РАЗМИНКА</a:t>
            </a:r>
            <a:br>
              <a:rPr lang="ru-RU" sz="3600" dirty="0" smtClean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>4б.</a:t>
            </a: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32771" name="Text Box 4"/>
          <p:cNvSpPr txBox="1">
            <a:spLocks noChangeArrowheads="1"/>
          </p:cNvSpPr>
          <p:nvPr/>
        </p:nvSpPr>
        <p:spPr bwMode="auto">
          <a:xfrm>
            <a:off x="3716338" y="5827713"/>
            <a:ext cx="1347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hlinkClick r:id="rId3" action="ppaction://hlinksldjump"/>
              </a:rPr>
              <a:t>ответ</a:t>
            </a:r>
            <a:endParaRPr lang="ru-RU" sz="4000"/>
          </a:p>
        </p:txBody>
      </p:sp>
      <p:sp>
        <p:nvSpPr>
          <p:cNvPr id="32772" name="Text Box 5"/>
          <p:cNvSpPr txBox="1">
            <a:spLocks noChangeArrowheads="1"/>
          </p:cNvSpPr>
          <p:nvPr/>
        </p:nvSpPr>
        <p:spPr bwMode="auto">
          <a:xfrm>
            <a:off x="685800" y="2857500"/>
            <a:ext cx="79438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2773" name="Text Box 6"/>
          <p:cNvSpPr txBox="1">
            <a:spLocks noChangeArrowheads="1"/>
          </p:cNvSpPr>
          <p:nvPr/>
        </p:nvSpPr>
        <p:spPr bwMode="auto">
          <a:xfrm>
            <a:off x="438150" y="2381250"/>
            <a:ext cx="84582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3600"/>
              <a:t>По морю плыли 9 акул. Они увидели рыб и нырнули в глубину. Сколько акул осталось в море?</a:t>
            </a:r>
          </a:p>
        </p:txBody>
      </p:sp>
      <p:sp>
        <p:nvSpPr>
          <p:cNvPr id="32774" name="Овал 5"/>
          <p:cNvSpPr>
            <a:spLocks noChangeArrowheads="1"/>
          </p:cNvSpPr>
          <p:nvPr/>
        </p:nvSpPr>
        <p:spPr bwMode="auto">
          <a:xfrm>
            <a:off x="227013" y="4243388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330700"/>
            <a:ext cx="357187" cy="1227138"/>
            <a:chOff x="7286644" y="4286256"/>
            <a:chExt cx="214314" cy="1571636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>
              <a:off x="7329507" y="4357417"/>
              <a:ext cx="171451" cy="85799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0" name="Равнобедренный треугольник 9"/>
            <p:cNvSpPr/>
            <p:nvPr/>
          </p:nvSpPr>
          <p:spPr>
            <a:xfrm flipV="1">
              <a:off x="7329507" y="5215412"/>
              <a:ext cx="171451" cy="355803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38175" y="315913"/>
            <a:ext cx="7772400" cy="1752600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chemeClr val="bg1"/>
                </a:solidFill>
              </a:rPr>
              <a:t>ЧИСЛА В ПОСЛОВИЦАХ И ПОГОВОРКАХ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1б.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27013" y="2463800"/>
            <a:ext cx="87137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… голова хорошо, … - лучше</a:t>
            </a:r>
          </a:p>
        </p:txBody>
      </p:sp>
      <p:sp>
        <p:nvSpPr>
          <p:cNvPr id="6148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700463" y="6069013"/>
            <a:ext cx="1562100" cy="649287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3200">
                <a:solidFill>
                  <a:schemeClr val="hlink"/>
                </a:solidFill>
                <a:hlinkClick r:id="rId4" action="ppaction://hlinksldjump"/>
              </a:rPr>
              <a:t>ОТВЕТ</a:t>
            </a:r>
            <a:endParaRPr lang="ru-RU" sz="3200">
              <a:solidFill>
                <a:schemeClr val="hlink"/>
              </a:solidFill>
            </a:endParaRPr>
          </a:p>
        </p:txBody>
      </p:sp>
      <p:sp>
        <p:nvSpPr>
          <p:cNvPr id="6149" name="Овал 8"/>
          <p:cNvSpPr>
            <a:spLocks noChangeArrowheads="1"/>
          </p:cNvSpPr>
          <p:nvPr/>
        </p:nvSpPr>
        <p:spPr bwMode="auto">
          <a:xfrm>
            <a:off x="227013" y="4243388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330700"/>
            <a:ext cx="357187" cy="1227138"/>
            <a:chOff x="7286644" y="4286256"/>
            <a:chExt cx="214314" cy="1571636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8" name="Равнобедренный треугольник 17"/>
            <p:cNvSpPr/>
            <p:nvPr/>
          </p:nvSpPr>
          <p:spPr>
            <a:xfrm>
              <a:off x="7329507" y="4357417"/>
              <a:ext cx="171451" cy="85799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9" name="Равнобедренный треугольник 18"/>
            <p:cNvSpPr/>
            <p:nvPr/>
          </p:nvSpPr>
          <p:spPr>
            <a:xfrm flipV="1">
              <a:off x="7329507" y="5215412"/>
              <a:ext cx="171451" cy="355803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0" y="55387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4" action="ppaction://hlinksldjump"/>
              </a:rPr>
              <a:t>НАЗАД</a:t>
            </a:r>
            <a:endParaRPr lang="ru-RU" sz="2800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7407275" y="6053138"/>
            <a:ext cx="14874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5" action="ppaction://hlinksldjump"/>
              </a:rPr>
              <a:t>ВЫХОД</a:t>
            </a:r>
            <a:endParaRPr lang="ru-RU" sz="2800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12738" y="1524000"/>
            <a:ext cx="8382000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ru-RU" sz="16600"/>
              <a:t>9 акул</a:t>
            </a:r>
          </a:p>
          <a:p>
            <a:pPr marL="457200" indent="-457200" algn="just"/>
            <a:r>
              <a:rPr lang="ru-RU" sz="9600"/>
              <a:t> </a:t>
            </a:r>
            <a:endParaRPr lang="ru-RU" sz="199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dirty="0" smtClean="0">
                <a:solidFill>
                  <a:schemeClr val="bg1"/>
                </a:solidFill>
              </a:rPr>
              <a:t>МАТЕМАТИЧЕСКАЯ РАЗМИНКА</a:t>
            </a:r>
            <a:br>
              <a:rPr lang="ru-RU" sz="3600" dirty="0" smtClean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>5б.</a:t>
            </a: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28625" y="2259013"/>
            <a:ext cx="85121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600"/>
              <a:t>Кузнец подковал тройку лошадей. Сколько подков ему пришлось сделать?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794125" y="5503863"/>
            <a:ext cx="13477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hlinkClick r:id="rId4" action="ppaction://hlinksldjump"/>
              </a:rPr>
              <a:t>ответ</a:t>
            </a:r>
            <a:endParaRPr lang="ru-RU" sz="4000"/>
          </a:p>
        </p:txBody>
      </p:sp>
      <p:sp>
        <p:nvSpPr>
          <p:cNvPr id="34821" name="Овал 5"/>
          <p:cNvSpPr>
            <a:spLocks noChangeArrowheads="1"/>
          </p:cNvSpPr>
          <p:nvPr/>
        </p:nvSpPr>
        <p:spPr bwMode="auto">
          <a:xfrm>
            <a:off x="227013" y="4243388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330700"/>
            <a:ext cx="357187" cy="1227138"/>
            <a:chOff x="7286644" y="4286256"/>
            <a:chExt cx="214314" cy="1571636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>
              <a:off x="7329507" y="4357417"/>
              <a:ext cx="171451" cy="85799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0" name="Равнобедренный треугольник 9"/>
            <p:cNvSpPr/>
            <p:nvPr/>
          </p:nvSpPr>
          <p:spPr>
            <a:xfrm flipV="1">
              <a:off x="7329507" y="5215412"/>
              <a:ext cx="171451" cy="355803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0" y="559593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4" action="ppaction://hlinksldjump"/>
              </a:rPr>
              <a:t>НАЗАД</a:t>
            </a:r>
            <a:endParaRPr lang="ru-RU" sz="2800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7656513" y="63388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5" action="ppaction://hlinksldjump"/>
              </a:rPr>
              <a:t>ВЫХОД</a:t>
            </a:r>
            <a:endParaRPr lang="ru-RU" sz="2800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803275" y="2525713"/>
            <a:ext cx="79248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9600"/>
              <a:t>12 подков</a:t>
            </a:r>
          </a:p>
        </p:txBody>
      </p:sp>
      <p:sp>
        <p:nvSpPr>
          <p:cNvPr id="35845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295400" y="6477000"/>
            <a:ext cx="64389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dirty="0" smtClean="0">
                <a:solidFill>
                  <a:schemeClr val="bg1"/>
                </a:solidFill>
              </a:rPr>
              <a:t>МАТЕМАТИЧЕСКИЕ ЗАГАДКИ</a:t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1б.</a:t>
            </a:r>
            <a:endParaRPr lang="ru-RU" sz="4000" dirty="0" smtClean="0">
              <a:solidFill>
                <a:srgbClr val="FF0000"/>
              </a:solidFill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3754438" y="5656263"/>
            <a:ext cx="1347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hlinkClick r:id="rId3" action="ppaction://hlinksldjump"/>
              </a:rPr>
              <a:t>ответ</a:t>
            </a:r>
            <a:endParaRPr lang="ru-RU" sz="4000"/>
          </a:p>
        </p:txBody>
      </p:sp>
      <p:sp>
        <p:nvSpPr>
          <p:cNvPr id="36869" name="Rectangle 10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04704" bIns="0" anchor="ctr">
            <a:spAutoFit/>
          </a:bodyPr>
          <a:lstStyle/>
          <a:p>
            <a:endParaRPr lang="ru-RU"/>
          </a:p>
        </p:txBody>
      </p:sp>
      <p:sp>
        <p:nvSpPr>
          <p:cNvPr id="36870" name="Rectangle 1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04704" bIns="0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36871" name="Овал 12"/>
          <p:cNvSpPr>
            <a:spLocks noChangeArrowheads="1"/>
          </p:cNvSpPr>
          <p:nvPr/>
        </p:nvSpPr>
        <p:spPr bwMode="auto">
          <a:xfrm>
            <a:off x="227013" y="4243388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330700"/>
            <a:ext cx="357187" cy="1227138"/>
            <a:chOff x="7286644" y="4286256"/>
            <a:chExt cx="214314" cy="1571636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>
              <a:off x="7329507" y="4357417"/>
              <a:ext cx="171451" cy="85799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7" name="Равнобедренный треугольник 16"/>
            <p:cNvSpPr/>
            <p:nvPr/>
          </p:nvSpPr>
          <p:spPr>
            <a:xfrm flipV="1">
              <a:off x="7329507" y="5215412"/>
              <a:ext cx="171451" cy="355803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1156447" y="1922929"/>
            <a:ext cx="746311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/>
              <a:t>Проживают в трудной книжке</a:t>
            </a:r>
          </a:p>
          <a:p>
            <a:r>
              <a:rPr lang="ru-RU" sz="4400" dirty="0" smtClean="0"/>
              <a:t>Хитроумные братишки.</a:t>
            </a:r>
          </a:p>
          <a:p>
            <a:r>
              <a:rPr lang="ru-RU" sz="4400" dirty="0" smtClean="0"/>
              <a:t>Десять их, но братья эти</a:t>
            </a:r>
          </a:p>
          <a:p>
            <a:r>
              <a:rPr lang="ru-RU" sz="4400" dirty="0" smtClean="0"/>
              <a:t>Сосчитают всё на свете.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0" y="53482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3" action="ppaction://hlinksldjump"/>
              </a:rPr>
              <a:t>НАЗАД</a:t>
            </a:r>
            <a:endParaRPr lang="ru-RU" sz="280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7656513" y="59959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4" action="ppaction://hlinksldjump"/>
              </a:rPr>
              <a:t>ВЫХОД</a:t>
            </a:r>
            <a:endParaRPr lang="ru-RU" sz="2800"/>
          </a:p>
        </p:txBody>
      </p:sp>
      <p:sp>
        <p:nvSpPr>
          <p:cNvPr id="37892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333500" y="6457950"/>
            <a:ext cx="6362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893" name="TextBox 1"/>
          <p:cNvSpPr txBox="1">
            <a:spLocks noChangeArrowheads="1"/>
          </p:cNvSpPr>
          <p:nvPr/>
        </p:nvSpPr>
        <p:spPr bwMode="auto">
          <a:xfrm>
            <a:off x="2131919" y="1719263"/>
            <a:ext cx="5936316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3800" dirty="0" smtClean="0"/>
              <a:t>Цифры</a:t>
            </a:r>
            <a:endParaRPr lang="ru-RU" sz="13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dirty="0" smtClean="0">
                <a:solidFill>
                  <a:schemeClr val="bg1"/>
                </a:solidFill>
              </a:rPr>
              <a:t> МАТЕМАТИЧЕСКИЕ ЗАГАДКИ</a:t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2б.</a:t>
            </a:r>
          </a:p>
        </p:txBody>
      </p:sp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3773488" y="5751513"/>
            <a:ext cx="1347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hlinkClick r:id="rId3" action="ppaction://hlinksldjump"/>
              </a:rPr>
              <a:t>ответ</a:t>
            </a:r>
            <a:endParaRPr lang="ru-RU" sz="4000"/>
          </a:p>
        </p:txBody>
      </p:sp>
      <p:sp>
        <p:nvSpPr>
          <p:cNvPr id="38917" name="Овал 5"/>
          <p:cNvSpPr>
            <a:spLocks noChangeArrowheads="1"/>
          </p:cNvSpPr>
          <p:nvPr/>
        </p:nvSpPr>
        <p:spPr bwMode="auto">
          <a:xfrm>
            <a:off x="227013" y="4243388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330700"/>
            <a:ext cx="357187" cy="1227138"/>
            <a:chOff x="7286644" y="4286256"/>
            <a:chExt cx="214314" cy="1571636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>
              <a:off x="7329507" y="4357417"/>
              <a:ext cx="171451" cy="85799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0" name="Равнобедренный треугольник 9"/>
            <p:cNvSpPr/>
            <p:nvPr/>
          </p:nvSpPr>
          <p:spPr>
            <a:xfrm flipV="1">
              <a:off x="7329507" y="5215412"/>
              <a:ext cx="171451" cy="355803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2286000" y="1721224"/>
            <a:ext cx="5593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Если попадет в дневник —</a:t>
            </a:r>
          </a:p>
          <a:p>
            <a:r>
              <a:rPr lang="ru-RU" sz="3600" dirty="0" smtClean="0"/>
              <a:t>Провинился ученик:</a:t>
            </a:r>
          </a:p>
          <a:p>
            <a:r>
              <a:rPr lang="ru-RU" sz="3600" dirty="0" smtClean="0"/>
              <a:t>Длинный нос, одна нога,</a:t>
            </a:r>
          </a:p>
          <a:p>
            <a:r>
              <a:rPr lang="ru-RU" sz="3600" dirty="0" smtClean="0"/>
              <a:t>Будто Бабушка-Яга.</a:t>
            </a:r>
          </a:p>
          <a:p>
            <a:r>
              <a:rPr lang="ru-RU" sz="3600" dirty="0" smtClean="0"/>
              <a:t>Портит в дневнике страницу</a:t>
            </a:r>
          </a:p>
          <a:p>
            <a:r>
              <a:rPr lang="ru-RU" sz="3600" dirty="0" smtClean="0"/>
              <a:t>Всем отметка...</a:t>
            </a:r>
            <a:endParaRPr lang="ru-RU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0" y="521493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4" action="ppaction://hlinksldjump"/>
              </a:rPr>
              <a:t>НАЗАД</a:t>
            </a:r>
            <a:endParaRPr lang="ru-RU" sz="2800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7656513" y="601503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5" action="ppaction://hlinksldjump"/>
              </a:rPr>
              <a:t>ВЫХОД</a:t>
            </a:r>
            <a:endParaRPr lang="ru-RU" sz="280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533400" y="2381250"/>
            <a:ext cx="81724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 smtClean="0"/>
              <a:t>Единица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dirty="0" smtClean="0">
                <a:solidFill>
                  <a:schemeClr val="bg1"/>
                </a:solidFill>
              </a:rPr>
              <a:t>МАТЕМАТИЧЕСКИЕ ЗАГАДКИ</a:t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3б.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27013" y="1774825"/>
            <a:ext cx="8670925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/>
              <a:t>По десятку на шесточке</a:t>
            </a:r>
          </a:p>
          <a:p>
            <a:r>
              <a:rPr lang="ru-RU" sz="4000"/>
              <a:t>Сели умные кружочки</a:t>
            </a:r>
          </a:p>
          <a:p>
            <a:r>
              <a:rPr lang="ru-RU" sz="4000"/>
              <a:t>И считают громко вслух,</a:t>
            </a:r>
          </a:p>
          <a:p>
            <a:r>
              <a:rPr lang="ru-RU" sz="4000"/>
              <a:t>Только слышно: стук, да стук!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3830638" y="5694363"/>
            <a:ext cx="1347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hlinkClick r:id="rId4" action="ppaction://hlinksldjump"/>
              </a:rPr>
              <a:t>ответ</a:t>
            </a:r>
            <a:endParaRPr lang="ru-RU" sz="4000"/>
          </a:p>
        </p:txBody>
      </p:sp>
      <p:sp>
        <p:nvSpPr>
          <p:cNvPr id="40965" name="Овал 4"/>
          <p:cNvSpPr>
            <a:spLocks noChangeArrowheads="1"/>
          </p:cNvSpPr>
          <p:nvPr/>
        </p:nvSpPr>
        <p:spPr bwMode="auto">
          <a:xfrm>
            <a:off x="227013" y="4243388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330700"/>
            <a:ext cx="357187" cy="1227138"/>
            <a:chOff x="7286644" y="4286256"/>
            <a:chExt cx="214314" cy="157163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Равнобедренный треугольник 7"/>
            <p:cNvSpPr/>
            <p:nvPr/>
          </p:nvSpPr>
          <p:spPr>
            <a:xfrm>
              <a:off x="7329507" y="4357417"/>
              <a:ext cx="171451" cy="85799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 flipV="1">
              <a:off x="7329507" y="5215412"/>
              <a:ext cx="171451" cy="355803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0" y="55006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hlinkClick r:id="rId4" action="ppaction://hlinksldjump"/>
              </a:rPr>
              <a:t>НАЗАД</a:t>
            </a:r>
            <a:endParaRPr lang="ru-RU" sz="2800"/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7656513" y="586263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5" action="ppaction://hlinksldjump"/>
              </a:rPr>
              <a:t>ВЫХОД</a:t>
            </a:r>
            <a:endParaRPr lang="ru-RU" sz="2800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298450" y="2155825"/>
            <a:ext cx="8229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9600"/>
              <a:t>Счеты</a:t>
            </a:r>
          </a:p>
        </p:txBody>
      </p:sp>
      <p:sp>
        <p:nvSpPr>
          <p:cNvPr id="41989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295400" y="6477000"/>
            <a:ext cx="64389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4"/>
          <p:cNvSpPr txBox="1">
            <a:spLocks noChangeArrowheads="1"/>
          </p:cNvSpPr>
          <p:nvPr/>
        </p:nvSpPr>
        <p:spPr bwMode="auto">
          <a:xfrm>
            <a:off x="3657600" y="5424488"/>
            <a:ext cx="157956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hlinkClick r:id="rId3" action="ppaction://hlinksldjump"/>
              </a:rPr>
              <a:t>ответ</a:t>
            </a:r>
            <a:endParaRPr lang="ru-RU"/>
          </a:p>
        </p:txBody>
      </p:sp>
      <p:sp>
        <p:nvSpPr>
          <p:cNvPr id="43011" name="Rectangle 2"/>
          <p:cNvSpPr txBox="1">
            <a:spLocks noChangeArrowheads="1"/>
          </p:cNvSpPr>
          <p:nvPr/>
        </p:nvSpPr>
        <p:spPr bwMode="auto">
          <a:xfrm>
            <a:off x="693738" y="3127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4000" dirty="0">
                <a:solidFill>
                  <a:schemeClr val="bg1"/>
                </a:solidFill>
              </a:rPr>
              <a:t>МАТЕМАТИЧЕСКИЕ ЗАГАДКИ</a:t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4б.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43012" name="TextBox 2"/>
          <p:cNvSpPr txBox="1">
            <a:spLocks noChangeArrowheads="1"/>
          </p:cNvSpPr>
          <p:nvPr/>
        </p:nvSpPr>
        <p:spPr bwMode="auto">
          <a:xfrm>
            <a:off x="2071688" y="2116138"/>
            <a:ext cx="5329237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/>
              <a:t>Треугольная доска,</a:t>
            </a:r>
          </a:p>
          <a:p>
            <a:r>
              <a:rPr lang="ru-RU" sz="4000"/>
              <a:t>А на ней – три волоска.</a:t>
            </a:r>
          </a:p>
          <a:p>
            <a:r>
              <a:rPr lang="ru-RU" sz="4000"/>
              <a:t>Волосок тонкий,</a:t>
            </a:r>
          </a:p>
          <a:p>
            <a:r>
              <a:rPr lang="ru-RU" sz="4000"/>
              <a:t>Голосок звонкий.</a:t>
            </a:r>
          </a:p>
        </p:txBody>
      </p:sp>
      <p:sp>
        <p:nvSpPr>
          <p:cNvPr id="43013" name="Овал 6"/>
          <p:cNvSpPr>
            <a:spLocks noChangeArrowheads="1"/>
          </p:cNvSpPr>
          <p:nvPr/>
        </p:nvSpPr>
        <p:spPr bwMode="auto">
          <a:xfrm>
            <a:off x="227013" y="4243388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330700"/>
            <a:ext cx="357187" cy="1227138"/>
            <a:chOff x="7286644" y="4286256"/>
            <a:chExt cx="214314" cy="1571636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" name="Равнобедренный треугольник 9"/>
            <p:cNvSpPr/>
            <p:nvPr/>
          </p:nvSpPr>
          <p:spPr>
            <a:xfrm>
              <a:off x="7329507" y="4357417"/>
              <a:ext cx="171451" cy="85799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1" name="Равнобедренный треугольник 10"/>
            <p:cNvSpPr/>
            <p:nvPr/>
          </p:nvSpPr>
          <p:spPr>
            <a:xfrm flipV="1">
              <a:off x="7329507" y="5215412"/>
              <a:ext cx="171451" cy="355803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187450" y="2286000"/>
            <a:ext cx="64897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5400" b="1" u="sng"/>
              <a:t>Одна</a:t>
            </a:r>
            <a:r>
              <a:rPr lang="ru-RU" sz="5400"/>
              <a:t> голова хорошо,</a:t>
            </a:r>
          </a:p>
          <a:p>
            <a:r>
              <a:rPr lang="ru-RU" sz="5400"/>
              <a:t>а </a:t>
            </a:r>
            <a:r>
              <a:rPr lang="ru-RU" sz="5400" b="1" u="sng"/>
              <a:t>две</a:t>
            </a:r>
            <a:r>
              <a:rPr lang="ru-RU" sz="5400"/>
              <a:t> - лучше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0" y="5675313"/>
            <a:ext cx="1365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solidFill>
                  <a:srgbClr val="66FF33"/>
                </a:solidFill>
                <a:hlinkClick r:id="rId4" action="ppaction://hlinksldjump"/>
              </a:rPr>
              <a:t>назад</a:t>
            </a:r>
            <a:endParaRPr lang="ru-RU" sz="4000">
              <a:solidFill>
                <a:srgbClr val="66FF33"/>
              </a:solidFill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477125" y="6132513"/>
            <a:ext cx="15319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solidFill>
                  <a:srgbClr val="FFFF00"/>
                </a:solidFill>
                <a:hlinkClick r:id="rId5" action="ppaction://hlinksldjump"/>
              </a:rPr>
              <a:t>выход</a:t>
            </a:r>
            <a:endParaRPr lang="ru-RU" sz="4000">
              <a:solidFill>
                <a:srgbClr val="FFFF00"/>
              </a:solidFill>
            </a:endParaRPr>
          </a:p>
        </p:txBody>
      </p:sp>
      <p:sp>
        <p:nvSpPr>
          <p:cNvPr id="7173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428750" y="6400800"/>
            <a:ext cx="611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228600" y="529113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3" action="ppaction://hlinksldjump"/>
              </a:rPr>
              <a:t>НАЗАД</a:t>
            </a:r>
            <a:endParaRPr lang="ru-RU" sz="2800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7656513" y="597693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4" action="ppaction://hlinksldjump"/>
              </a:rPr>
              <a:t>ВЫХОД</a:t>
            </a:r>
            <a:endParaRPr lang="ru-RU" sz="2800"/>
          </a:p>
        </p:txBody>
      </p:sp>
      <p:sp>
        <p:nvSpPr>
          <p:cNvPr id="44036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57300" y="6477000"/>
            <a:ext cx="64579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4037" name="Text Box 7"/>
          <p:cNvSpPr txBox="1">
            <a:spLocks noChangeArrowheads="1"/>
          </p:cNvSpPr>
          <p:nvPr/>
        </p:nvSpPr>
        <p:spPr bwMode="auto">
          <a:xfrm>
            <a:off x="755650" y="2085975"/>
            <a:ext cx="80200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800"/>
              <a:t>Балалайка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dirty="0" smtClean="0">
                <a:solidFill>
                  <a:schemeClr val="bg1"/>
                </a:solidFill>
              </a:rPr>
              <a:t>МАТЕМАТИЧЕСКИЕ ЗАГАДКИ</a:t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5б.</a:t>
            </a:r>
          </a:p>
        </p:txBody>
      </p:sp>
      <p:sp>
        <p:nvSpPr>
          <p:cNvPr id="45059" name="Text Box 4"/>
          <p:cNvSpPr txBox="1">
            <a:spLocks noChangeArrowheads="1"/>
          </p:cNvSpPr>
          <p:nvPr/>
        </p:nvSpPr>
        <p:spPr bwMode="auto">
          <a:xfrm>
            <a:off x="3851275" y="5808663"/>
            <a:ext cx="13477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hlinkClick r:id="rId3" action="ppaction://hlinksldjump"/>
              </a:rPr>
              <a:t>ответ</a:t>
            </a:r>
            <a:endParaRPr lang="ru-RU" sz="4000"/>
          </a:p>
        </p:txBody>
      </p:sp>
      <p:sp>
        <p:nvSpPr>
          <p:cNvPr id="45061" name="Овал 4"/>
          <p:cNvSpPr>
            <a:spLocks noChangeArrowheads="1"/>
          </p:cNvSpPr>
          <p:nvPr/>
        </p:nvSpPr>
        <p:spPr bwMode="auto">
          <a:xfrm>
            <a:off x="227013" y="4243388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330700"/>
            <a:ext cx="357187" cy="1227138"/>
            <a:chOff x="7286644" y="4286256"/>
            <a:chExt cx="214314" cy="157163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Равнобедренный треугольник 7"/>
            <p:cNvSpPr/>
            <p:nvPr/>
          </p:nvSpPr>
          <p:spPr>
            <a:xfrm>
              <a:off x="7329507" y="4357417"/>
              <a:ext cx="171451" cy="85799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 flipV="1">
              <a:off x="7329507" y="5215412"/>
              <a:ext cx="171451" cy="355803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1546412" y="1613647"/>
            <a:ext cx="743622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Задача, где нужно соображать.</a:t>
            </a:r>
          </a:p>
          <a:p>
            <a:r>
              <a:rPr lang="ru-RU" sz="3600" dirty="0" smtClean="0"/>
              <a:t>Возможно, ее не придется решать.</a:t>
            </a:r>
          </a:p>
          <a:p>
            <a:r>
              <a:rPr lang="ru-RU" sz="3600" dirty="0" smtClean="0"/>
              <a:t>Нужны здесь не знания, а смекалка,</a:t>
            </a:r>
          </a:p>
          <a:p>
            <a:r>
              <a:rPr lang="ru-RU" sz="3600" dirty="0" smtClean="0"/>
              <a:t>И не поможет в решении шпаргалка.</a:t>
            </a:r>
          </a:p>
          <a:p>
            <a:r>
              <a:rPr lang="ru-RU" sz="3600" dirty="0" smtClean="0"/>
              <a:t>Если случится в уме вдруг поломка,</a:t>
            </a:r>
          </a:p>
          <a:p>
            <a:r>
              <a:rPr lang="ru-RU" sz="3600" dirty="0" smtClean="0"/>
              <a:t>Нерешенной останется... </a:t>
            </a:r>
            <a:endParaRPr lang="ru-RU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0" y="544353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4" action="ppaction://hlinksldjump"/>
              </a:rPr>
              <a:t>НАЗАД</a:t>
            </a:r>
            <a:endParaRPr lang="ru-RU" sz="2800"/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7656513" y="58816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5" action="ppaction://hlinksldjump"/>
              </a:rPr>
              <a:t>ВЫХОД</a:t>
            </a:r>
            <a:endParaRPr lang="ru-RU" sz="2800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609600" y="3810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3600"/>
          </a:p>
        </p:txBody>
      </p:sp>
      <p:sp>
        <p:nvSpPr>
          <p:cNvPr id="46085" name="Rectangl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257300" y="6477000"/>
            <a:ext cx="64960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6086" name="Text Box 11"/>
          <p:cNvSpPr txBox="1">
            <a:spLocks noChangeArrowheads="1"/>
          </p:cNvSpPr>
          <p:nvPr/>
        </p:nvSpPr>
        <p:spPr bwMode="auto">
          <a:xfrm>
            <a:off x="609600" y="2254250"/>
            <a:ext cx="77914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0" dirty="0" smtClean="0"/>
              <a:t>Головоломка</a:t>
            </a:r>
            <a:endParaRPr lang="ru-RU" sz="8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dirty="0" smtClean="0">
                <a:solidFill>
                  <a:schemeClr val="bg1"/>
                </a:solidFill>
              </a:rPr>
              <a:t>ВЕСЕЛЫЕ ЗАДАЧИ</a:t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1б.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914400" y="2095500"/>
            <a:ext cx="7620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/>
              <a:t>Когда гусь стоит на двух ногах, то весит 4 кг. Сколько будет весить гусь, когда встанет на одну ногу?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3657600" y="5538788"/>
            <a:ext cx="157956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hlinkClick r:id="rId4" action="ppaction://hlinksldjump"/>
              </a:rPr>
              <a:t>ответ</a:t>
            </a:r>
            <a:endParaRPr lang="ru-RU"/>
          </a:p>
        </p:txBody>
      </p:sp>
      <p:sp>
        <p:nvSpPr>
          <p:cNvPr id="47109" name="Овал 4"/>
          <p:cNvSpPr>
            <a:spLocks noChangeArrowheads="1"/>
          </p:cNvSpPr>
          <p:nvPr/>
        </p:nvSpPr>
        <p:spPr bwMode="auto">
          <a:xfrm>
            <a:off x="227013" y="4243388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330700"/>
            <a:ext cx="357187" cy="1227138"/>
            <a:chOff x="7286644" y="4286256"/>
            <a:chExt cx="214314" cy="157163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Равнобедренный треугольник 7"/>
            <p:cNvSpPr/>
            <p:nvPr/>
          </p:nvSpPr>
          <p:spPr>
            <a:xfrm>
              <a:off x="7329507" y="4357417"/>
              <a:ext cx="171451" cy="85799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 flipV="1">
              <a:off x="7329507" y="5215412"/>
              <a:ext cx="171451" cy="355803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026"/>
          <p:cNvSpPr txBox="1">
            <a:spLocks noChangeArrowheads="1"/>
          </p:cNvSpPr>
          <p:nvPr/>
        </p:nvSpPr>
        <p:spPr bwMode="auto">
          <a:xfrm>
            <a:off x="0" y="58435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3" action="ppaction://hlinksldjump"/>
              </a:rPr>
              <a:t>НАЗАД</a:t>
            </a:r>
            <a:endParaRPr lang="ru-RU" sz="2800"/>
          </a:p>
        </p:txBody>
      </p:sp>
      <p:sp>
        <p:nvSpPr>
          <p:cNvPr id="48131" name="Text Box 1027"/>
          <p:cNvSpPr txBox="1">
            <a:spLocks noChangeArrowheads="1"/>
          </p:cNvSpPr>
          <p:nvPr/>
        </p:nvSpPr>
        <p:spPr bwMode="auto">
          <a:xfrm>
            <a:off x="7656513" y="586263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4" action="ppaction://hlinksldjump"/>
              </a:rPr>
              <a:t>ВЫХОД</a:t>
            </a:r>
            <a:endParaRPr lang="ru-RU" sz="2800"/>
          </a:p>
        </p:txBody>
      </p:sp>
      <p:sp>
        <p:nvSpPr>
          <p:cNvPr id="48132" name="Text Box 1062"/>
          <p:cNvSpPr txBox="1">
            <a:spLocks noChangeArrowheads="1"/>
          </p:cNvSpPr>
          <p:nvPr/>
        </p:nvSpPr>
        <p:spPr bwMode="auto">
          <a:xfrm>
            <a:off x="1884363" y="1725613"/>
            <a:ext cx="5372100" cy="264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ru-RU" sz="16600"/>
              <a:t>4 кг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314325" y="2133600"/>
            <a:ext cx="85979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dirty="0"/>
              <a:t>Шла бабушка в </a:t>
            </a:r>
            <a:r>
              <a:rPr lang="ru-RU" sz="3600" dirty="0" smtClean="0"/>
              <a:t>Минск, </a:t>
            </a:r>
            <a:r>
              <a:rPr lang="ru-RU" sz="3600" dirty="0"/>
              <a:t>а навстречу ей 3 старика. Сколько человек шло в </a:t>
            </a:r>
            <a:r>
              <a:rPr lang="ru-RU" sz="3600" dirty="0" smtClean="0"/>
              <a:t>Минск?</a:t>
            </a:r>
            <a:endParaRPr lang="ru-RU" sz="3600" dirty="0"/>
          </a:p>
        </p:txBody>
      </p:sp>
      <p:sp>
        <p:nvSpPr>
          <p:cNvPr id="49155" name="Text Box 4"/>
          <p:cNvSpPr txBox="1">
            <a:spLocks noChangeArrowheads="1"/>
          </p:cNvSpPr>
          <p:nvPr/>
        </p:nvSpPr>
        <p:spPr bwMode="auto">
          <a:xfrm>
            <a:off x="3811588" y="5675313"/>
            <a:ext cx="1347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hlinkClick r:id="rId4" action="ppaction://hlinksldjump"/>
              </a:rPr>
              <a:t>ответ</a:t>
            </a:r>
            <a:endParaRPr lang="ru-RU" sz="400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dirty="0" smtClean="0">
                <a:solidFill>
                  <a:schemeClr val="bg1"/>
                </a:solidFill>
              </a:rPr>
              <a:t>ВЕСЕЛЫЕ ЗАДАЧИ</a:t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2б.</a:t>
            </a:r>
          </a:p>
        </p:txBody>
      </p:sp>
      <p:sp>
        <p:nvSpPr>
          <p:cNvPr id="49157" name="Овал 4"/>
          <p:cNvSpPr>
            <a:spLocks noChangeArrowheads="1"/>
          </p:cNvSpPr>
          <p:nvPr/>
        </p:nvSpPr>
        <p:spPr bwMode="auto">
          <a:xfrm>
            <a:off x="227013" y="4243388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330700"/>
            <a:ext cx="357187" cy="1227138"/>
            <a:chOff x="7286644" y="4286256"/>
            <a:chExt cx="214314" cy="157163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Равнобедренный треугольник 7"/>
            <p:cNvSpPr/>
            <p:nvPr/>
          </p:nvSpPr>
          <p:spPr>
            <a:xfrm>
              <a:off x="7329507" y="4357417"/>
              <a:ext cx="171451" cy="85799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 flipV="1">
              <a:off x="7329507" y="5215412"/>
              <a:ext cx="171451" cy="355803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266700" y="544353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3" action="ppaction://hlinksldjump"/>
              </a:rPr>
              <a:t>НАЗАД</a:t>
            </a:r>
            <a:endParaRPr lang="ru-RU" sz="2800"/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7656513" y="609123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4" action="ppaction://hlinksldjump"/>
              </a:rPr>
              <a:t>ВЫХОД</a:t>
            </a:r>
            <a:endParaRPr lang="ru-RU" sz="2800"/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2579688" y="2432050"/>
            <a:ext cx="404971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0181" name="Text Box 14"/>
          <p:cNvSpPr txBox="1">
            <a:spLocks noChangeArrowheads="1"/>
          </p:cNvSpPr>
          <p:nvPr/>
        </p:nvSpPr>
        <p:spPr bwMode="auto">
          <a:xfrm>
            <a:off x="1165225" y="1576388"/>
            <a:ext cx="680085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800"/>
              <a:t>1 человек</a:t>
            </a:r>
          </a:p>
          <a:p>
            <a:pPr>
              <a:spcBef>
                <a:spcPct val="50000"/>
              </a:spcBef>
            </a:pPr>
            <a:r>
              <a:rPr lang="ru-RU" sz="8800"/>
              <a:t>(бабушка)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4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219075" y="2228850"/>
            <a:ext cx="8693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/>
              <a:t>На двух руках 10 пальцев. Сколько пальцев на 10 руках?</a:t>
            </a:r>
          </a:p>
        </p:txBody>
      </p:sp>
      <p:sp>
        <p:nvSpPr>
          <p:cNvPr id="51203" name="Text Box 4"/>
          <p:cNvSpPr txBox="1">
            <a:spLocks noChangeArrowheads="1"/>
          </p:cNvSpPr>
          <p:nvPr/>
        </p:nvSpPr>
        <p:spPr bwMode="auto">
          <a:xfrm>
            <a:off x="3657600" y="5729288"/>
            <a:ext cx="157956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hlinkClick r:id="rId4" action="ppaction://hlinksldjump"/>
              </a:rPr>
              <a:t>ответ</a:t>
            </a:r>
            <a:endParaRPr lang="ru-RU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dirty="0" smtClean="0">
                <a:solidFill>
                  <a:schemeClr val="bg1"/>
                </a:solidFill>
              </a:rPr>
              <a:t>ВЕСЕЛЫЕ ЗАДАЧИ</a:t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3б.</a:t>
            </a:r>
          </a:p>
        </p:txBody>
      </p:sp>
      <p:sp>
        <p:nvSpPr>
          <p:cNvPr id="51205" name="Овал 4"/>
          <p:cNvSpPr>
            <a:spLocks noChangeArrowheads="1"/>
          </p:cNvSpPr>
          <p:nvPr/>
        </p:nvSpPr>
        <p:spPr bwMode="auto">
          <a:xfrm>
            <a:off x="227013" y="4243388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330700"/>
            <a:ext cx="357187" cy="1227138"/>
            <a:chOff x="7286644" y="4286256"/>
            <a:chExt cx="214314" cy="157163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Равнобедренный треугольник 7"/>
            <p:cNvSpPr/>
            <p:nvPr/>
          </p:nvSpPr>
          <p:spPr>
            <a:xfrm>
              <a:off x="7329507" y="4357417"/>
              <a:ext cx="171451" cy="85799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 flipV="1">
              <a:off x="7329507" y="5215412"/>
              <a:ext cx="171451" cy="355803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026"/>
          <p:cNvSpPr txBox="1">
            <a:spLocks noChangeArrowheads="1"/>
          </p:cNvSpPr>
          <p:nvPr/>
        </p:nvSpPr>
        <p:spPr bwMode="auto">
          <a:xfrm>
            <a:off x="0" y="59959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3" action="ppaction://hlinksldjump"/>
              </a:rPr>
              <a:t>НАЗАД</a:t>
            </a:r>
            <a:endParaRPr lang="ru-RU" sz="2800"/>
          </a:p>
        </p:txBody>
      </p:sp>
      <p:sp>
        <p:nvSpPr>
          <p:cNvPr id="52227" name="Text Box 1027"/>
          <p:cNvSpPr txBox="1">
            <a:spLocks noChangeArrowheads="1"/>
          </p:cNvSpPr>
          <p:nvPr/>
        </p:nvSpPr>
        <p:spPr bwMode="auto">
          <a:xfrm>
            <a:off x="7656513" y="59959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4" action="ppaction://hlinksldjump"/>
              </a:rPr>
              <a:t>ВЫХОД</a:t>
            </a:r>
            <a:endParaRPr lang="ru-RU" sz="2800"/>
          </a:p>
        </p:txBody>
      </p:sp>
      <p:sp>
        <p:nvSpPr>
          <p:cNvPr id="53257" name="Text Box 1033"/>
          <p:cNvSpPr txBox="1">
            <a:spLocks noChangeArrowheads="1"/>
          </p:cNvSpPr>
          <p:nvPr/>
        </p:nvSpPr>
        <p:spPr bwMode="auto">
          <a:xfrm>
            <a:off x="1603375" y="2874963"/>
            <a:ext cx="59245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/>
              <a:t>50 пальцев</a:t>
            </a:r>
          </a:p>
        </p:txBody>
      </p:sp>
      <p:sp>
        <p:nvSpPr>
          <p:cNvPr id="52229" name="Rectangle 103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57300" y="6477000"/>
            <a:ext cx="6477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7" grpId="0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265113" y="1771650"/>
            <a:ext cx="841375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/>
              <a:t>Ученики 4 «А» класса побывали в кабинете зубного врача, и им вырвали 12 молочных зубов. После этого в кабинете зубного врача побывали ученики 4 «Г» класса, и им вырвали на 4 молочных зуба больше. Сколько молочных зубов оставили дети из двух классов у врача. если известно, что один ученик унес свой вырванный зуб домой?</a:t>
            </a:r>
          </a:p>
        </p:txBody>
      </p:sp>
      <p:sp>
        <p:nvSpPr>
          <p:cNvPr id="53251" name="Text Box 4"/>
          <p:cNvSpPr txBox="1">
            <a:spLocks noChangeArrowheads="1"/>
          </p:cNvSpPr>
          <p:nvPr/>
        </p:nvSpPr>
        <p:spPr bwMode="auto">
          <a:xfrm>
            <a:off x="4079875" y="5927725"/>
            <a:ext cx="13477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hlinkClick r:id="rId4" action="ppaction://hlinksldjump"/>
              </a:rPr>
              <a:t>ответ</a:t>
            </a:r>
            <a:endParaRPr lang="ru-RU" sz="400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dirty="0" smtClean="0">
                <a:solidFill>
                  <a:schemeClr val="bg1"/>
                </a:solidFill>
              </a:rPr>
              <a:t>ВЕСЕЛЫЕ ЗАДАЧИ</a:t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4б.</a:t>
            </a:r>
          </a:p>
        </p:txBody>
      </p:sp>
      <p:sp>
        <p:nvSpPr>
          <p:cNvPr id="53253" name="Овал 4"/>
          <p:cNvSpPr>
            <a:spLocks noChangeArrowheads="1"/>
          </p:cNvSpPr>
          <p:nvPr/>
        </p:nvSpPr>
        <p:spPr bwMode="auto">
          <a:xfrm>
            <a:off x="227013" y="4895850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983163"/>
            <a:ext cx="357187" cy="1227137"/>
            <a:chOff x="7286644" y="4286256"/>
            <a:chExt cx="214314" cy="157163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Равнобедренный треугольник 7"/>
            <p:cNvSpPr/>
            <p:nvPr/>
          </p:nvSpPr>
          <p:spPr>
            <a:xfrm>
              <a:off x="7329507" y="4357416"/>
              <a:ext cx="171451" cy="857996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 flipV="1">
              <a:off x="7329507" y="5215412"/>
              <a:ext cx="171451" cy="35580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chemeClr val="bg1"/>
                </a:solidFill>
              </a:rPr>
              <a:t>ЧИСЛА В ПОСЛОВИЦАХ И ПОГОВОРКАХ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2б.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762000" y="2514600"/>
            <a:ext cx="7620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/>
              <a:t>… за всех, и все за …</a:t>
            </a:r>
            <a:endParaRPr lang="ru-RU" sz="3600"/>
          </a:p>
        </p:txBody>
      </p:sp>
      <p:sp>
        <p:nvSpPr>
          <p:cNvPr id="8196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700463" y="6069013"/>
            <a:ext cx="1562100" cy="649287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3200">
                <a:solidFill>
                  <a:schemeClr val="hlink"/>
                </a:solidFill>
                <a:hlinkClick r:id="rId4" action="ppaction://hlinksldjump"/>
              </a:rPr>
              <a:t>ОТВЕТ</a:t>
            </a:r>
            <a:endParaRPr lang="ru-RU" sz="3200">
              <a:solidFill>
                <a:schemeClr val="hlink"/>
              </a:solidFill>
            </a:endParaRPr>
          </a:p>
        </p:txBody>
      </p:sp>
      <p:sp>
        <p:nvSpPr>
          <p:cNvPr id="8197" name="Овал 5"/>
          <p:cNvSpPr>
            <a:spLocks noChangeArrowheads="1"/>
          </p:cNvSpPr>
          <p:nvPr/>
        </p:nvSpPr>
        <p:spPr bwMode="auto">
          <a:xfrm>
            <a:off x="227013" y="4243388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330700"/>
            <a:ext cx="357187" cy="1227138"/>
            <a:chOff x="7286644" y="4286256"/>
            <a:chExt cx="214314" cy="1571636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>
              <a:off x="7329507" y="4357417"/>
              <a:ext cx="171451" cy="85799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0" name="Равнобедренный треугольник 9"/>
            <p:cNvSpPr/>
            <p:nvPr/>
          </p:nvSpPr>
          <p:spPr>
            <a:xfrm flipV="1">
              <a:off x="7329507" y="5215412"/>
              <a:ext cx="171451" cy="355803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0" y="536733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4" action="ppaction://hlinksldjump"/>
              </a:rPr>
              <a:t>НАЗАД</a:t>
            </a:r>
            <a:endParaRPr lang="ru-RU" sz="2800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7656513" y="60340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5" action="ppaction://hlinksldjump"/>
              </a:rPr>
              <a:t>ВЫХОД</a:t>
            </a:r>
            <a:endParaRPr lang="ru-RU" sz="2800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555625" y="946150"/>
            <a:ext cx="29273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4277" name="Rectangl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295400" y="6477000"/>
            <a:ext cx="64389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4278" name="Text Box 10"/>
          <p:cNvSpPr txBox="1">
            <a:spLocks noChangeArrowheads="1"/>
          </p:cNvSpPr>
          <p:nvPr/>
        </p:nvSpPr>
        <p:spPr bwMode="auto">
          <a:xfrm>
            <a:off x="196850" y="2681288"/>
            <a:ext cx="8729663" cy="130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sz="8800"/>
              <a:t>27 зубов</a:t>
            </a:r>
            <a:endParaRPr lang="ru-RU" sz="96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dirty="0" smtClean="0">
                <a:solidFill>
                  <a:schemeClr val="bg1"/>
                </a:solidFill>
              </a:rPr>
              <a:t>ВЕСЕЛЫЕ ЗАДАЧИ </a:t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5б.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27013" y="1943100"/>
            <a:ext cx="8685212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Собираясь на работу, папа положил в свой портфель бумаги, массой 2 кг 700 г Масса портфеля 300 г. Сколько килограммов принесет папа на работу, если его двухлетняя дочка Маша положила в портфель еще и утюг, масса которого 3 кг.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3925888" y="5794375"/>
            <a:ext cx="1347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hlinkClick r:id="rId4" action="ppaction://hlinksldjump"/>
              </a:rPr>
              <a:t>ответ</a:t>
            </a:r>
            <a:endParaRPr lang="ru-RU" sz="4000"/>
          </a:p>
        </p:txBody>
      </p:sp>
      <p:sp>
        <p:nvSpPr>
          <p:cNvPr id="55301" name="Овал 4"/>
          <p:cNvSpPr>
            <a:spLocks noChangeArrowheads="1"/>
          </p:cNvSpPr>
          <p:nvPr/>
        </p:nvSpPr>
        <p:spPr bwMode="auto">
          <a:xfrm>
            <a:off x="227013" y="4243388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330700"/>
            <a:ext cx="357187" cy="1227138"/>
            <a:chOff x="7286644" y="4286256"/>
            <a:chExt cx="214314" cy="157163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Равнобедренный треугольник 7"/>
            <p:cNvSpPr/>
            <p:nvPr/>
          </p:nvSpPr>
          <p:spPr>
            <a:xfrm>
              <a:off x="7329507" y="4357417"/>
              <a:ext cx="171451" cy="85799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 flipV="1">
              <a:off x="7329507" y="5215412"/>
              <a:ext cx="171451" cy="355803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266700" y="561498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3" action="ppaction://hlinksldjump"/>
              </a:rPr>
              <a:t>НАЗАД</a:t>
            </a:r>
            <a:endParaRPr lang="ru-RU" sz="2800"/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7612063" y="5851525"/>
            <a:ext cx="15319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hlinkClick r:id="rId4" action="ppaction://hlinksldjump"/>
              </a:rPr>
              <a:t>выход</a:t>
            </a:r>
            <a:endParaRPr lang="ru-RU" sz="4000"/>
          </a:p>
        </p:txBody>
      </p:sp>
      <p:sp>
        <p:nvSpPr>
          <p:cNvPr id="56324" name="Rectangl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276350" y="6496050"/>
            <a:ext cx="64198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6325" name="Text Box 13"/>
          <p:cNvSpPr txBox="1">
            <a:spLocks noChangeArrowheads="1"/>
          </p:cNvSpPr>
          <p:nvPr/>
        </p:nvSpPr>
        <p:spPr bwMode="auto">
          <a:xfrm>
            <a:off x="1776413" y="1504950"/>
            <a:ext cx="6229350" cy="315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9900"/>
              <a:t>6 кг</a:t>
            </a:r>
          </a:p>
        </p:txBody>
      </p:sp>
      <p:sp>
        <p:nvSpPr>
          <p:cNvPr id="56326" name="Text Box 14"/>
          <p:cNvSpPr txBox="1">
            <a:spLocks noChangeArrowheads="1"/>
          </p:cNvSpPr>
          <p:nvPr/>
        </p:nvSpPr>
        <p:spPr bwMode="auto">
          <a:xfrm>
            <a:off x="342900" y="0"/>
            <a:ext cx="88011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765" y="304800"/>
            <a:ext cx="7477685" cy="2667000"/>
          </a:xfrm>
        </p:spPr>
        <p:txBody>
          <a:bodyPr/>
          <a:lstStyle/>
          <a:p>
            <a:pPr eaLnBrk="1" hangingPunct="1"/>
            <a:r>
              <a:rPr lang="ru-RU" sz="7200" dirty="0" smtClean="0">
                <a:solidFill>
                  <a:srgbClr val="FFFF00"/>
                </a:solidFill>
              </a:rPr>
              <a:t>Спасибо Вам за участие в игре!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800100" y="3441700"/>
            <a:ext cx="75628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dirty="0">
                <a:solidFill>
                  <a:srgbClr val="FFFF00"/>
                </a:solidFill>
              </a:rPr>
              <a:t>Надеюсь,  что Вам понравилось</a:t>
            </a:r>
            <a:r>
              <a:rPr lang="en-US" sz="7200" dirty="0">
                <a:solidFill>
                  <a:srgbClr val="FFFF00"/>
                </a:solidFill>
              </a:rPr>
              <a:t>!</a:t>
            </a:r>
            <a:endParaRPr lang="ru-RU" sz="7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0" y="555783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4" action="ppaction://hlinksldjump"/>
              </a:rPr>
              <a:t>НАЗАД</a:t>
            </a:r>
            <a:endParaRPr lang="ru-RU" sz="2800"/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7656513" y="607218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5" action="ppaction://hlinksldjump"/>
              </a:rPr>
              <a:t>ВЫХОД</a:t>
            </a:r>
            <a:endParaRPr lang="ru-RU" sz="2800"/>
          </a:p>
        </p:txBody>
      </p:sp>
      <p:sp>
        <p:nvSpPr>
          <p:cNvPr id="9220" name="Rectangle 7"/>
          <p:cNvSpPr>
            <a:spLocks noChangeArrowheads="1"/>
          </p:cNvSpPr>
          <p:nvPr/>
        </p:nvSpPr>
        <p:spPr bwMode="auto">
          <a:xfrm>
            <a:off x="0" y="228600"/>
            <a:ext cx="68770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1" name="Rectangle 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371600" y="6477000"/>
            <a:ext cx="63436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88913" y="1933575"/>
            <a:ext cx="873760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u="sng"/>
              <a:t>Один</a:t>
            </a:r>
            <a:r>
              <a:rPr lang="ru-RU" sz="6000"/>
              <a:t> за всех и все за </a:t>
            </a:r>
            <a:r>
              <a:rPr lang="ru-RU" sz="6000" b="1" u="sng"/>
              <a:t>одного</a:t>
            </a:r>
            <a:endParaRPr lang="ru-RU" sz="3600" b="1" u="sng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chemeClr val="bg1"/>
                </a:solidFill>
              </a:rPr>
              <a:t>ЧИСЛА В ПОСЛОВИЦАХ И ПОГОВОРКАХ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3б.</a:t>
            </a:r>
            <a:endParaRPr lang="ru-RU" sz="5400" dirty="0" smtClean="0">
              <a:solidFill>
                <a:srgbClr val="FF0000"/>
              </a:solidFill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03200" y="2286000"/>
            <a:ext cx="87233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/>
              <a:t>… раз отмерь, … раз отрежь.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986213" y="6230938"/>
            <a:ext cx="14922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hlinkClick r:id="rId4" action="ppaction://hlinksldjump"/>
              </a:rPr>
              <a:t>ОТВЕТ</a:t>
            </a:r>
            <a:endParaRPr lang="ru-RU" sz="3200"/>
          </a:p>
        </p:txBody>
      </p:sp>
      <p:sp>
        <p:nvSpPr>
          <p:cNvPr id="10245" name="Овал 5"/>
          <p:cNvSpPr>
            <a:spLocks noChangeArrowheads="1"/>
          </p:cNvSpPr>
          <p:nvPr/>
        </p:nvSpPr>
        <p:spPr bwMode="auto">
          <a:xfrm>
            <a:off x="227013" y="4243388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330700"/>
            <a:ext cx="357187" cy="1227138"/>
            <a:chOff x="7286644" y="4286256"/>
            <a:chExt cx="214314" cy="1571636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>
              <a:off x="7329507" y="4357417"/>
              <a:ext cx="171451" cy="85799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0" name="Равнобедренный треугольник 9"/>
            <p:cNvSpPr/>
            <p:nvPr/>
          </p:nvSpPr>
          <p:spPr>
            <a:xfrm flipV="1">
              <a:off x="7329507" y="5215412"/>
              <a:ext cx="171451" cy="355803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0" y="5443538"/>
            <a:ext cx="1376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4" action="ppaction://hlinksldjump"/>
              </a:rPr>
              <a:t>НАЗАД</a:t>
            </a:r>
            <a:endParaRPr lang="ru-RU" sz="2800"/>
          </a:p>
        </p:txBody>
      </p:sp>
      <p:sp>
        <p:nvSpPr>
          <p:cNvPr id="11267" name="Text Box 6"/>
          <p:cNvSpPr txBox="1">
            <a:spLocks noChangeArrowheads="1"/>
          </p:cNvSpPr>
          <p:nvPr/>
        </p:nvSpPr>
        <p:spPr bwMode="auto">
          <a:xfrm>
            <a:off x="7656513" y="6091238"/>
            <a:ext cx="148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hlinkClick r:id="rId5" action="ppaction://hlinksldjump"/>
              </a:rPr>
              <a:t>ВЫХОД</a:t>
            </a:r>
            <a:endParaRPr lang="ru-RU" sz="2800"/>
          </a:p>
        </p:txBody>
      </p:sp>
      <p:sp>
        <p:nvSpPr>
          <p:cNvPr id="11268" name="Rectangle 7"/>
          <p:cNvSpPr>
            <a:spLocks noChangeArrowheads="1"/>
          </p:cNvSpPr>
          <p:nvPr/>
        </p:nvSpPr>
        <p:spPr bwMode="auto">
          <a:xfrm>
            <a:off x="0" y="228600"/>
            <a:ext cx="4953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69" name="Rectangle 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276350" y="6515100"/>
            <a:ext cx="6477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03200" y="2286000"/>
            <a:ext cx="8723313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 u="sng"/>
              <a:t>Семь</a:t>
            </a:r>
            <a:r>
              <a:rPr lang="ru-RU" sz="5400"/>
              <a:t> раз отмерь, </a:t>
            </a:r>
            <a:r>
              <a:rPr lang="ru-RU" sz="5400" b="1" u="sng"/>
              <a:t>один</a:t>
            </a:r>
            <a:r>
              <a:rPr lang="ru-RU" sz="5400"/>
              <a:t> раз отрежь.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chemeClr val="bg1"/>
                </a:solidFill>
              </a:rPr>
              <a:t>ЧИСЛА В ПОСЛОВИЦАХ И ПОГОВОРКАХ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4б.</a:t>
            </a:r>
            <a:endParaRPr lang="ru-RU" sz="5400" dirty="0" smtClean="0">
              <a:solidFill>
                <a:srgbClr val="FF0000"/>
              </a:solidFill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895350" y="2303463"/>
            <a:ext cx="78486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/>
              <a:t>… дерево срубишь – </a:t>
            </a:r>
          </a:p>
          <a:p>
            <a:r>
              <a:rPr lang="ru-RU" sz="6000"/>
              <a:t>… посади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062413" y="6230938"/>
            <a:ext cx="14922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hlinkClick r:id="rId4" action="ppaction://hlinksldjump"/>
              </a:rPr>
              <a:t>ОТВЕТ</a:t>
            </a:r>
            <a:endParaRPr lang="ru-RU" sz="3200"/>
          </a:p>
        </p:txBody>
      </p:sp>
      <p:sp>
        <p:nvSpPr>
          <p:cNvPr id="12293" name="Овал 4"/>
          <p:cNvSpPr>
            <a:spLocks noChangeArrowheads="1"/>
          </p:cNvSpPr>
          <p:nvPr/>
        </p:nvSpPr>
        <p:spPr bwMode="auto">
          <a:xfrm>
            <a:off x="227013" y="4243388"/>
            <a:ext cx="1465262" cy="1422400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2" name="Группа 111"/>
          <p:cNvGrpSpPr>
            <a:grpSpLocks/>
          </p:cNvGrpSpPr>
          <p:nvPr/>
        </p:nvGrpSpPr>
        <p:grpSpPr bwMode="auto">
          <a:xfrm>
            <a:off x="754063" y="4330700"/>
            <a:ext cx="357187" cy="1227138"/>
            <a:chOff x="7286644" y="4286256"/>
            <a:chExt cx="214314" cy="157163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286644" y="4286256"/>
              <a:ext cx="214314" cy="15716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Равнобедренный треугольник 7"/>
            <p:cNvSpPr/>
            <p:nvPr/>
          </p:nvSpPr>
          <p:spPr>
            <a:xfrm>
              <a:off x="7329507" y="4357417"/>
              <a:ext cx="171451" cy="857995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 flipV="1">
              <a:off x="7329507" y="5215412"/>
              <a:ext cx="171451" cy="355803"/>
            </a:xfrm>
            <a:prstGeom prst="triangle">
              <a:avLst/>
            </a:prstGeom>
            <a:solidFill>
              <a:srgbClr val="663300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59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66FF33"/>
      </a:hlink>
      <a:folHlink>
        <a:srgbClr val="3333CC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800" b="0" i="0" u="none" strike="noStrike" cap="none" normalizeH="0" baseline="0" smtClean="0">
            <a:ln>
              <a:noFill/>
            </a:ln>
            <a:solidFill>
              <a:srgbClr val="66FFFF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800" b="0" i="0" u="none" strike="noStrike" cap="none" normalizeH="0" baseline="0" smtClean="0">
            <a:ln>
              <a:noFill/>
            </a:ln>
            <a:solidFill>
              <a:srgbClr val="66FFFF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FFFFFF"/>
    </a:hlink>
    <a:folHlink>
      <a:srgbClr val="3333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2269</TotalTime>
  <Words>1183</Words>
  <Application>Microsoft Office PowerPoint</Application>
  <PresentationFormat>Экран (4:3)</PresentationFormat>
  <Paragraphs>319</Paragraphs>
  <Slides>53</Slides>
  <Notes>53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54" baseType="lpstr">
      <vt:lpstr>Оформление по умолчанию</vt:lpstr>
      <vt:lpstr>Слайд 1</vt:lpstr>
      <vt:lpstr>Слайд 2</vt:lpstr>
      <vt:lpstr>ЧИСЛА В ПОСЛОВИЦАХ И ПОГОВОРКАХ 1б.</vt:lpstr>
      <vt:lpstr>Слайд 4</vt:lpstr>
      <vt:lpstr>ЧИСЛА В ПОСЛОВИЦАХ И ПОГОВОРКАХ 2б.</vt:lpstr>
      <vt:lpstr>Слайд 6</vt:lpstr>
      <vt:lpstr>ЧИСЛА В ПОСЛОВИЦАХ И ПОГОВОРКАХ 3б.</vt:lpstr>
      <vt:lpstr>Слайд 8</vt:lpstr>
      <vt:lpstr>ЧИСЛА В ПОСЛОВИЦАХ И ПОГОВОРКАХ 4б.</vt:lpstr>
      <vt:lpstr>Слайд 10</vt:lpstr>
      <vt:lpstr>ЧИСЛА В ПОСЛОВИЦАХ И ПОГОВОРКАХ 5б.</vt:lpstr>
      <vt:lpstr>Слайд 12</vt:lpstr>
      <vt:lpstr>БЕЗ СМЕКАЛКИ НИКУДА! 1б.</vt:lpstr>
      <vt:lpstr>Слайд 14</vt:lpstr>
      <vt:lpstr>БЕЗ СМЕКАЛКИ НИКУДА! 2б.</vt:lpstr>
      <vt:lpstr>Слайд 16</vt:lpstr>
      <vt:lpstr>БЕЗ СМЕКАЛКИ НИКУДА! 3б.</vt:lpstr>
      <vt:lpstr>Слайд 18</vt:lpstr>
      <vt:lpstr>БЕЗ СМЕКАЛКИ НИКУДА! 4б.</vt:lpstr>
      <vt:lpstr>Слайд 20</vt:lpstr>
      <vt:lpstr>БЕЗ СМЕКАЛКИ НИКУДА! 5б.</vt:lpstr>
      <vt:lpstr>Слайд 22</vt:lpstr>
      <vt:lpstr>МАТЕМАТИЧЕСКАЯ РАЗМИНКА 1б.</vt:lpstr>
      <vt:lpstr>Слайд 24</vt:lpstr>
      <vt:lpstr>МАТЕМАТИЧЕСКАЯ РАЗМИНКА 2б.</vt:lpstr>
      <vt:lpstr>Слайд 26</vt:lpstr>
      <vt:lpstr>МАТЕМАТИЧЕСКАЯ РАЗМИНКА 3б.</vt:lpstr>
      <vt:lpstr>Слайд 28</vt:lpstr>
      <vt:lpstr>МАТЕМАТИЧЕСКАЯ РАЗМИНКА 4б.</vt:lpstr>
      <vt:lpstr>Слайд 30</vt:lpstr>
      <vt:lpstr>МАТЕМАТИЧЕСКАЯ РАЗМИНКА 5б.</vt:lpstr>
      <vt:lpstr>Слайд 32</vt:lpstr>
      <vt:lpstr>МАТЕМАТИЧЕСКИЕ ЗАГАДКИ 1б.</vt:lpstr>
      <vt:lpstr>Слайд 34</vt:lpstr>
      <vt:lpstr> МАТЕМАТИЧЕСКИЕ ЗАГАДКИ 2б.</vt:lpstr>
      <vt:lpstr>Слайд 36</vt:lpstr>
      <vt:lpstr>МАТЕМАТИЧЕСКИЕ ЗАГАДКИ 3б.</vt:lpstr>
      <vt:lpstr>Слайд 38</vt:lpstr>
      <vt:lpstr>Слайд 39</vt:lpstr>
      <vt:lpstr>Слайд 40</vt:lpstr>
      <vt:lpstr>МАТЕМАТИЧЕСКИЕ ЗАГАДКИ 5б.</vt:lpstr>
      <vt:lpstr>Слайд 42</vt:lpstr>
      <vt:lpstr>ВЕСЕЛЫЕ ЗАДАЧИ 1б.</vt:lpstr>
      <vt:lpstr>Слайд 44</vt:lpstr>
      <vt:lpstr>ВЕСЕЛЫЕ ЗАДАЧИ 2б.</vt:lpstr>
      <vt:lpstr>Слайд 46</vt:lpstr>
      <vt:lpstr>ВЕСЕЛЫЕ ЗАДАЧИ 3б.</vt:lpstr>
      <vt:lpstr>Слайд 48</vt:lpstr>
      <vt:lpstr>ВЕСЕЛЫЕ ЗАДАЧИ 4б.</vt:lpstr>
      <vt:lpstr>Слайд 50</vt:lpstr>
      <vt:lpstr>ВЕСЕЛЫЕ ЗАДАЧИ  5б.</vt:lpstr>
      <vt:lpstr>Слайд 52</vt:lpstr>
      <vt:lpstr>Спасибо Вам за участие в игре!</vt:lpstr>
    </vt:vector>
  </TitlesOfParts>
  <Company>РЦФИО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Администратор</cp:lastModifiedBy>
  <cp:revision>142</cp:revision>
  <dcterms:created xsi:type="dcterms:W3CDTF">2003-11-11T07:12:29Z</dcterms:created>
  <dcterms:modified xsi:type="dcterms:W3CDTF">2018-03-01T19:09:30Z</dcterms:modified>
</cp:coreProperties>
</file>