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67" r:id="rId11"/>
    <p:sldId id="269" r:id="rId12"/>
    <p:sldId id="271" r:id="rId13"/>
    <p:sldId id="270" r:id="rId14"/>
    <p:sldId id="276" r:id="rId15"/>
    <p:sldId id="272" r:id="rId16"/>
    <p:sldId id="277" r:id="rId17"/>
    <p:sldId id="274" r:id="rId18"/>
    <p:sldId id="279" r:id="rId19"/>
    <p:sldId id="275" r:id="rId20"/>
    <p:sldId id="278" r:id="rId21"/>
    <p:sldId id="273" r:id="rId22"/>
    <p:sldId id="280" r:id="rId23"/>
    <p:sldId id="287" r:id="rId24"/>
    <p:sldId id="265" r:id="rId25"/>
    <p:sldId id="281" r:id="rId26"/>
    <p:sldId id="289" r:id="rId27"/>
    <p:sldId id="282" r:id="rId28"/>
    <p:sldId id="290" r:id="rId29"/>
    <p:sldId id="283" r:id="rId30"/>
    <p:sldId id="291" r:id="rId31"/>
    <p:sldId id="284" r:id="rId32"/>
    <p:sldId id="292" r:id="rId33"/>
    <p:sldId id="285" r:id="rId34"/>
    <p:sldId id="293" r:id="rId35"/>
    <p:sldId id="294" r:id="rId36"/>
    <p:sldId id="299" r:id="rId37"/>
    <p:sldId id="295" r:id="rId38"/>
    <p:sldId id="300" r:id="rId39"/>
    <p:sldId id="296" r:id="rId40"/>
    <p:sldId id="301" r:id="rId41"/>
    <p:sldId id="298" r:id="rId42"/>
    <p:sldId id="302" r:id="rId43"/>
    <p:sldId id="297" r:id="rId44"/>
    <p:sldId id="307" r:id="rId45"/>
    <p:sldId id="308" r:id="rId46"/>
    <p:sldId id="305" r:id="rId47"/>
    <p:sldId id="309" r:id="rId48"/>
    <p:sldId id="306" r:id="rId49"/>
    <p:sldId id="310" r:id="rId50"/>
    <p:sldId id="288" r:id="rId51"/>
    <p:sldId id="311" r:id="rId52"/>
    <p:sldId id="304" r:id="rId53"/>
    <p:sldId id="312" r:id="rId5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chemeClr val="tx1"/>
    </p:penClr>
  </p:showPr>
  <p:clrMru>
    <a:srgbClr val="FFFF00"/>
    <a:srgbClr val="000000"/>
    <a:srgbClr val="FF33CC"/>
    <a:srgbClr val="66FF33"/>
    <a:srgbClr val="CCECFF"/>
    <a:srgbClr val="66FFFF"/>
    <a:srgbClr val="99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4" autoAdjust="0"/>
  </p:normalViewPr>
  <p:slideViewPr>
    <p:cSldViewPr snapToGrid="0">
      <p:cViewPr varScale="1">
        <p:scale>
          <a:sx n="71" d="100"/>
          <a:sy n="71" d="100"/>
        </p:scale>
        <p:origin x="-1362" y="-90"/>
      </p:cViewPr>
      <p:guideLst>
        <p:guide orient="horz" pos="2160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4FAC0B-59C2-4598-8F0F-1566E810B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ADD67-5D92-42FE-84C6-71DA0BAB287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8BDCB-D053-4A8E-ADA1-BB8412DD308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C64A9-7C8E-4F93-8B29-857277826D52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1156C-44D7-4540-9F8D-F56F10677C1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71488-0E4C-43C3-BC2B-C9311948ED1C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2C24D-77A0-4A64-90A0-92FBD0781EF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EF284-E3B5-4162-9DEA-4BC78B14E033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F37B1-9513-426F-8C4E-2675885D5344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127BA-1504-402D-AFAC-3507DEE5E624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F5D2E-38E9-45C7-A655-C3706AF76459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6D95A-763A-44A0-918E-9799BE9E4D8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0305F-0CD6-4B3B-BE63-D8639054AA0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77CAB-53AA-4B8B-92A8-6F5B94A34EF6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FCAF3-2FA3-485A-B5FC-3B97AA5C2E34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76541-C9E7-4B96-8E27-2F351E7CBC74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E7D67-0E63-47C9-9769-64AF6AF60AD1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5DCED-4E6C-4FAF-B8FA-0ACE264F467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1B066-969B-4C6D-A5FA-C6F6AE7BBC00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4A986-657D-4C61-8832-11B945ECDD81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FEE70-AD15-4A70-A534-2A3AC2392250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0A36E-3437-4C90-9253-9827D9DAB893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60F71-C273-4199-B4BE-4130BB177909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24518-0F76-4737-9A53-4D5703DC5E1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7A299-4395-482F-A127-EBF4C8A4A5DA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26A46-C4E5-46B8-8F1C-12EDB2480AF4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B73DB-04BD-4CA9-BDB8-0C5BF593DC90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9DAEE-B229-49F0-83E0-73D50A5B7051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52D6B-E04E-465A-B895-2C638EE4B517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F5A79-0557-46C9-BD39-650A0E6F44A7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56B5E-8B08-4D76-9738-FD2171D52933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DE891-EB38-4625-8843-6FEA78CDEC57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B6E520-6138-4CE0-89E8-51C9D9064E2A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81CC2-7337-4825-AC9E-F886936CDCE7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AF145-1224-486B-916F-1681A3BA370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F3E37-8A35-4A6C-9B38-4912FB70D7EB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B8064-1F40-4D57-8943-BF50FBE54622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C7E60-1DD5-4894-BB7D-BD45C6756D82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B02E0-CA44-47E0-B91C-6EC8627C888B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50128-E1FA-4260-B7A1-1E3C289152E3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CB68C-B716-4133-8F73-D639F17A434D}" type="slidenum">
              <a:rPr lang="ru-RU" smtClean="0"/>
              <a:pPr/>
              <a:t>45</a:t>
            </a:fld>
            <a:endParaRPr 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8D9BE-4C14-47D7-8FA1-DDB3A0ED7EB8}" type="slidenum">
              <a:rPr lang="ru-RU" smtClean="0"/>
              <a:pPr/>
              <a:t>46</a:t>
            </a:fld>
            <a:endParaRPr lang="ru-RU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28E37-508E-459B-A0C1-24AD60015608}" type="slidenum">
              <a:rPr lang="ru-RU" smtClean="0"/>
              <a:pPr/>
              <a:t>47</a:t>
            </a:fld>
            <a:endParaRPr lang="ru-RU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D4CB5-753D-4590-9DF1-95F94A7BEC77}" type="slidenum">
              <a:rPr lang="ru-RU" smtClean="0"/>
              <a:pPr/>
              <a:t>48</a:t>
            </a:fld>
            <a:endParaRPr lang="ru-R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E1C1D-4215-40C3-8104-6D3599B532A9}" type="slidenum">
              <a:rPr lang="ru-RU" smtClean="0"/>
              <a:pPr/>
              <a:t>49</a:t>
            </a:fld>
            <a:endParaRPr lang="ru-RU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E36A3-5663-47C1-87F8-1C1CA84CEA8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BB3BE-AD98-4FD1-BD75-86EA878E3073}" type="slidenum">
              <a:rPr lang="ru-RU" smtClean="0"/>
              <a:pPr/>
              <a:t>50</a:t>
            </a:fld>
            <a:endParaRPr lang="ru-RU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41208-8E8C-476A-8D4D-F4597B502127}" type="slidenum">
              <a:rPr lang="ru-RU" smtClean="0"/>
              <a:pPr/>
              <a:t>51</a:t>
            </a:fld>
            <a:endParaRPr lang="ru-RU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CCE9A-0B88-4A15-86B8-521E691643D0}" type="slidenum">
              <a:rPr lang="ru-RU" smtClean="0"/>
              <a:pPr/>
              <a:t>52</a:t>
            </a:fld>
            <a:endParaRPr lang="ru-RU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AAB67-3BC8-4ABB-829B-5EF981A73AE3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36745-7515-49F5-8644-C7C739B188A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659D4-F5F6-463A-B0D4-FC3AFC4E2AF3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42EBF2-9A7A-4DB3-B9D3-18B5EAE122F9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AEACC-0529-4862-AA93-574A09635510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Created by Unregisterd version of Xtreme Compressor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CED8C-6146-4989-9B7C-C3AF30509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59AE8-6692-49CA-AC22-28B3A9DF3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327D5-8819-471C-BBAC-AFEEDDDFA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ABA47-CBCB-4DA2-8B18-CD955497B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CC2D-16DC-4825-82B1-4CB5476D7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458F-44BF-483A-A876-A0C495DC4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1B515-4394-4EEC-871D-DFC729AE0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1033-C2C4-4740-BA76-49BF25199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C85CC-E050-4E56-8221-EDB3388A5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795E-B10D-4E3E-8E60-691EDAA74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04B37-E3AC-44B5-9EA8-F301B54D2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5163-D2FA-49AF-8DF0-4CE42EC0A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0000FF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15B4A7-7C66-409D-8730-E381DA306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slide" Target="slide5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019300" y="2306638"/>
            <a:ext cx="5070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Внеклассное мероприятие по математике </a:t>
            </a:r>
          </a:p>
          <a:p>
            <a:r>
              <a:rPr lang="ru-RU" sz="2000" b="1"/>
              <a:t>«Своя игра»</a:t>
            </a:r>
          </a:p>
          <a:p>
            <a:r>
              <a:rPr lang="ru-RU" sz="2000" b="1"/>
              <a:t>4 класс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660525" y="257175"/>
            <a:ext cx="5668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ГУО «Средняя школа № 3 г.Щучина»</a:t>
            </a:r>
            <a:endParaRPr lang="ru-RU" sz="2000" dirty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36538" y="4367213"/>
            <a:ext cx="8669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Учитель начальных </a:t>
            </a:r>
            <a:r>
              <a:rPr lang="ru-RU" sz="2000" dirty="0" smtClean="0"/>
              <a:t>классов</a:t>
            </a:r>
          </a:p>
          <a:p>
            <a:r>
              <a:rPr lang="ru-RU" sz="2000" dirty="0" err="1" smtClean="0"/>
              <a:t>Макуш</a:t>
            </a:r>
            <a:r>
              <a:rPr lang="ru-RU" sz="2000" dirty="0" smtClean="0"/>
              <a:t> Юлия Ивановна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04800" y="55197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7656513" y="59388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13316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57300" y="6515100"/>
            <a:ext cx="647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2286000" y="1554163"/>
            <a:ext cx="5257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95350" y="2303463"/>
            <a:ext cx="7848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u="sng"/>
              <a:t>Одно</a:t>
            </a:r>
            <a:r>
              <a:rPr lang="ru-RU" sz="5400"/>
              <a:t> дерево срубишь – </a:t>
            </a:r>
          </a:p>
          <a:p>
            <a:r>
              <a:rPr lang="ru-RU" sz="5400" b="1" u="sng"/>
              <a:t>десять</a:t>
            </a:r>
            <a:r>
              <a:rPr lang="ru-RU" sz="5400"/>
              <a:t> посади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ЧИСЛА В ПОСЛОВИЦАХ И ПОГОВОРКАХ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5б.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81050" y="2247900"/>
            <a:ext cx="7600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 … нянек дитя без глаза</a:t>
            </a:r>
          </a:p>
        </p:txBody>
      </p:sp>
      <p:sp>
        <p:nvSpPr>
          <p:cNvPr id="143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3175" y="5980113"/>
            <a:ext cx="1562100" cy="6492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>
                <a:solidFill>
                  <a:schemeClr val="hlink"/>
                </a:solidFill>
                <a:hlinkClick r:id="rId4" action="ppaction://hlinksldjump"/>
              </a:rPr>
              <a:t>ОТВЕТ</a:t>
            </a:r>
            <a:endParaRPr lang="ru-RU" sz="3200">
              <a:solidFill>
                <a:schemeClr val="hlink"/>
              </a:solidFill>
            </a:endParaRPr>
          </a:p>
        </p:txBody>
      </p:sp>
      <p:sp>
        <p:nvSpPr>
          <p:cNvPr id="14341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63388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656513" y="63388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15364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6400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81050" y="2247900"/>
            <a:ext cx="7600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 </a:t>
            </a:r>
            <a:r>
              <a:rPr lang="ru-RU" b="1" u="sng"/>
              <a:t>семи</a:t>
            </a:r>
            <a:r>
              <a:rPr lang="ru-RU"/>
              <a:t> нянек дитя без глаза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БЕЗ СМЕКАЛКИ НИКУДА!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1б.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81050" y="2286000"/>
            <a:ext cx="7620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Заяц вытащил 7 морковок и съел все, кроме 4. Сколько морковок осталось.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773488" y="573246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16389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55768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56513" y="59578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228600"/>
            <a:ext cx="4895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76350" y="6515100"/>
            <a:ext cx="6457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698625" y="4279900"/>
            <a:ext cx="607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668713" y="1171575"/>
            <a:ext cx="2130425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3900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БЕЗ СМЕКАЛКИ НИКУДА!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2б.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2078038"/>
            <a:ext cx="83629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Самолет летит от Москвы  до Санкт-Петербурга </a:t>
            </a:r>
            <a:r>
              <a:rPr lang="ru-RU" sz="4000" smtClean="0"/>
              <a:t>- </a:t>
            </a:r>
            <a:r>
              <a:rPr lang="ru-RU" sz="4000"/>
              <a:t>1 час, а обратно 60 минут. </a:t>
            </a:r>
            <a:r>
              <a:rPr lang="ru-RU" sz="4000" dirty="0"/>
              <a:t>Почему такая разница?</a:t>
            </a:r>
            <a:endParaRPr lang="ru-RU" sz="3600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794125" y="5599113"/>
            <a:ext cx="1347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18437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54625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56513" y="59959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2019300"/>
            <a:ext cx="7010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6600"/>
          </a:p>
        </p:txBody>
      </p:sp>
      <p:sp>
        <p:nvSpPr>
          <p:cNvPr id="19461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6496050"/>
            <a:ext cx="64198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914400" y="2266950"/>
            <a:ext cx="75057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/>
              <a:t>Разницы 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БЕЗ СМЕКАЛКИ НИКУДА!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3б.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04850" y="2533650"/>
            <a:ext cx="762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Тройка лошадей бежит 30 км/ч. С какой скоростью бежит каждая лошадь?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754438" y="569436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20485" name="Овал 5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9388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56513" y="59578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01613" y="1651000"/>
            <a:ext cx="8767762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500"/>
              <a:t>30 км/ч</a:t>
            </a:r>
          </a:p>
        </p:txBody>
      </p:sp>
      <p:sp>
        <p:nvSpPr>
          <p:cNvPr id="21509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76350" y="6477000"/>
            <a:ext cx="6457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БЕЗ СМЕКАЛКИ НИКУДА!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4б.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19100" y="1895475"/>
            <a:ext cx="81343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/>
              <a:t>На складе было 5 ёмкостей с горючим по 6 тонн в каждой. Из 2 ёмкостей горючее взяли. Сколько ёмкостей осталось?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695700" y="5443538"/>
            <a:ext cx="1579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hlinkClick r:id="rId4" action="ppaction://hlinksldjump"/>
              </a:rPr>
              <a:t>ответ</a:t>
            </a:r>
            <a:endParaRPr lang="ru-RU" dirty="0"/>
          </a:p>
        </p:txBody>
      </p:sp>
      <p:sp>
        <p:nvSpPr>
          <p:cNvPr id="22533" name="Овал 4"/>
          <p:cNvSpPr>
            <a:spLocks noChangeArrowheads="1"/>
          </p:cNvSpPr>
          <p:nvPr/>
        </p:nvSpPr>
        <p:spPr bwMode="auto">
          <a:xfrm>
            <a:off x="227013" y="4635500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722813"/>
            <a:ext cx="357187" cy="1227137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6"/>
              <a:ext cx="171451" cy="857996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63" name="Group 143"/>
          <p:cNvGraphicFramePr>
            <a:graphicFrameLocks noGrp="1"/>
          </p:cNvGraphicFramePr>
          <p:nvPr>
            <p:ph type="tbl" idx="1"/>
          </p:nvPr>
        </p:nvGraphicFramePr>
        <p:xfrm>
          <a:off x="338138" y="852488"/>
          <a:ext cx="8401050" cy="5232427"/>
        </p:xfrm>
        <a:graphic>
          <a:graphicData uri="http://schemas.openxmlformats.org/drawingml/2006/table">
            <a:tbl>
              <a:tblPr/>
              <a:tblGrid>
                <a:gridCol w="1504950"/>
                <a:gridCol w="1295400"/>
                <a:gridCol w="1400175"/>
                <a:gridCol w="1400175"/>
                <a:gridCol w="1400175"/>
                <a:gridCol w="1400175"/>
              </a:tblGrid>
              <a:tr h="1188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Числа в пословицах и поговорках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Без смекалки никуда!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Математи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ческая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разминка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Математи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ческие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загадки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Веселые задачи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6" name="Text Box 12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00463" y="6280150"/>
            <a:ext cx="1674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66FF33"/>
                </a:solidFill>
                <a:hlinkClick r:id="rId4" action="ppaction://hlinksldjump"/>
              </a:rPr>
              <a:t>ВЫХОД</a:t>
            </a:r>
            <a:endParaRPr lang="ru-RU" sz="3200">
              <a:solidFill>
                <a:srgbClr val="66FF33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55006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56513" y="59959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23950" y="192405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19150" y="1181100"/>
            <a:ext cx="786765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900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bg1"/>
                </a:solidFill>
              </a:rPr>
              <a:t>БЕЗ СМЕКАЛКИ НИКУДА!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5б.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754438" y="55991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sldjump"/>
              </a:rPr>
              <a:t>ответ</a:t>
            </a:r>
            <a:endParaRPr lang="ru-RU" sz="400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200150" y="3086100"/>
            <a:ext cx="7124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647700" y="1943100"/>
            <a:ext cx="80391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/>
              <a:t>У мамы была путевка в дом отдыха со 2 января по 17 января включительно. Сколько дней отдыхала мама?</a:t>
            </a:r>
          </a:p>
        </p:txBody>
      </p:sp>
      <p:sp>
        <p:nvSpPr>
          <p:cNvPr id="24582" name="Овал 5"/>
          <p:cNvSpPr>
            <a:spLocks noChangeArrowheads="1"/>
          </p:cNvSpPr>
          <p:nvPr/>
        </p:nvSpPr>
        <p:spPr bwMode="auto">
          <a:xfrm>
            <a:off x="227013" y="4692650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779963"/>
            <a:ext cx="357187" cy="1227137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6"/>
              <a:ext cx="171451" cy="857996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6"/>
          <p:cNvSpPr txBox="1">
            <a:spLocks noChangeArrowheads="1"/>
          </p:cNvSpPr>
          <p:nvPr/>
        </p:nvSpPr>
        <p:spPr bwMode="auto">
          <a:xfrm>
            <a:off x="0" y="56340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7656513" y="60340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26628" name="Text Box 1028"/>
          <p:cNvSpPr txBox="1">
            <a:spLocks noChangeArrowheads="1"/>
          </p:cNvSpPr>
          <p:nvPr/>
        </p:nvSpPr>
        <p:spPr bwMode="auto">
          <a:xfrm>
            <a:off x="687388" y="1722438"/>
            <a:ext cx="800100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600"/>
              <a:t>16 дней</a:t>
            </a:r>
            <a:endParaRPr lang="ru-RU" sz="11500"/>
          </a:p>
        </p:txBody>
      </p:sp>
      <p:sp>
        <p:nvSpPr>
          <p:cNvPr id="25605" name="Rectangle 10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14450" y="64770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ru-RU" sz="3600" dirty="0" smtClean="0">
                <a:solidFill>
                  <a:schemeClr val="bg1"/>
                </a:solidFill>
              </a:rPr>
              <a:t>МАТЕМАТИЧЕСКАЯ РАЗМИНКА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1б.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773488" y="61325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sldjump"/>
              </a:rPr>
              <a:t>ответ</a:t>
            </a:r>
            <a:endParaRPr lang="ru-RU" sz="4000"/>
          </a:p>
        </p:txBody>
      </p:sp>
      <p:grpSp>
        <p:nvGrpSpPr>
          <p:cNvPr id="26628" name="Группа 6"/>
          <p:cNvGrpSpPr>
            <a:grpSpLocks/>
          </p:cNvGrpSpPr>
          <p:nvPr/>
        </p:nvGrpSpPr>
        <p:grpSpPr bwMode="auto">
          <a:xfrm>
            <a:off x="347663" y="2598738"/>
            <a:ext cx="8651875" cy="1146175"/>
            <a:chOff x="348329" y="2598057"/>
            <a:chExt cx="8650528" cy="1146627"/>
          </a:xfrm>
        </p:grpSpPr>
        <p:sp>
          <p:nvSpPr>
            <p:cNvPr id="26629" name="Овал 1"/>
            <p:cNvSpPr>
              <a:spLocks noChangeArrowheads="1"/>
            </p:cNvSpPr>
            <p:nvPr/>
          </p:nvSpPr>
          <p:spPr bwMode="auto">
            <a:xfrm>
              <a:off x="348329" y="2598057"/>
              <a:ext cx="1175657" cy="1117599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6630" name="Прямоугольник 2"/>
            <p:cNvSpPr>
              <a:spLocks noChangeArrowheads="1"/>
            </p:cNvSpPr>
            <p:nvPr/>
          </p:nvSpPr>
          <p:spPr bwMode="auto">
            <a:xfrm>
              <a:off x="1669144" y="2598058"/>
              <a:ext cx="1204685" cy="111759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6631" name="Блок-схема: извлечение 3"/>
            <p:cNvSpPr>
              <a:spLocks noChangeArrowheads="1"/>
            </p:cNvSpPr>
            <p:nvPr/>
          </p:nvSpPr>
          <p:spPr bwMode="auto">
            <a:xfrm>
              <a:off x="3185660" y="2627086"/>
              <a:ext cx="1175655" cy="1059540"/>
            </a:xfrm>
            <a:prstGeom prst="flowChartExtra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6632" name="Овал 8"/>
            <p:cNvSpPr>
              <a:spLocks noChangeArrowheads="1"/>
            </p:cNvSpPr>
            <p:nvPr/>
          </p:nvSpPr>
          <p:spPr bwMode="auto">
            <a:xfrm>
              <a:off x="5856501" y="2627085"/>
              <a:ext cx="1175657" cy="1117599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6633" name="Прямоугольник 9"/>
            <p:cNvSpPr>
              <a:spLocks noChangeArrowheads="1"/>
            </p:cNvSpPr>
            <p:nvPr/>
          </p:nvSpPr>
          <p:spPr bwMode="auto">
            <a:xfrm>
              <a:off x="7191829" y="2612570"/>
              <a:ext cx="1807028" cy="111759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6634" name="Шестиугольник 5"/>
            <p:cNvSpPr>
              <a:spLocks noChangeArrowheads="1"/>
            </p:cNvSpPr>
            <p:nvPr/>
          </p:nvSpPr>
          <p:spPr bwMode="auto">
            <a:xfrm>
              <a:off x="4447381" y="2627086"/>
              <a:ext cx="1213190" cy="10595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342900" y="56340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7656513" y="63388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27652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76350" y="6496050"/>
            <a:ext cx="64389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47663" y="2598738"/>
            <a:ext cx="8651875" cy="1146175"/>
            <a:chOff x="348329" y="2598057"/>
            <a:chExt cx="8650528" cy="1146627"/>
          </a:xfrm>
        </p:grpSpPr>
        <p:sp>
          <p:nvSpPr>
            <p:cNvPr id="27654" name="Овал 7"/>
            <p:cNvSpPr>
              <a:spLocks noChangeArrowheads="1"/>
            </p:cNvSpPr>
            <p:nvPr/>
          </p:nvSpPr>
          <p:spPr bwMode="auto">
            <a:xfrm>
              <a:off x="348329" y="2598057"/>
              <a:ext cx="1175657" cy="1117599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7655" name="Прямоугольник 8"/>
            <p:cNvSpPr>
              <a:spLocks noChangeArrowheads="1"/>
            </p:cNvSpPr>
            <p:nvPr/>
          </p:nvSpPr>
          <p:spPr bwMode="auto">
            <a:xfrm>
              <a:off x="1669144" y="2598058"/>
              <a:ext cx="1204685" cy="111759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7656" name="Блок-схема: извлечение 9"/>
            <p:cNvSpPr>
              <a:spLocks noChangeArrowheads="1"/>
            </p:cNvSpPr>
            <p:nvPr/>
          </p:nvSpPr>
          <p:spPr bwMode="auto">
            <a:xfrm>
              <a:off x="3185660" y="2627086"/>
              <a:ext cx="1175655" cy="1059540"/>
            </a:xfrm>
            <a:prstGeom prst="flowChartExtra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7657" name="Овал 10"/>
            <p:cNvSpPr>
              <a:spLocks noChangeArrowheads="1"/>
            </p:cNvSpPr>
            <p:nvPr/>
          </p:nvSpPr>
          <p:spPr bwMode="auto">
            <a:xfrm>
              <a:off x="5856501" y="2627085"/>
              <a:ext cx="1175657" cy="1117599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7658" name="Прямоугольник 11"/>
            <p:cNvSpPr>
              <a:spLocks noChangeArrowheads="1"/>
            </p:cNvSpPr>
            <p:nvPr/>
          </p:nvSpPr>
          <p:spPr bwMode="auto">
            <a:xfrm>
              <a:off x="7191829" y="2612570"/>
              <a:ext cx="1807028" cy="111759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7659" name="Шестиугольник 12"/>
            <p:cNvSpPr>
              <a:spLocks noChangeArrowheads="1"/>
            </p:cNvSpPr>
            <p:nvPr/>
          </p:nvSpPr>
          <p:spPr bwMode="auto">
            <a:xfrm>
              <a:off x="4447381" y="2627086"/>
              <a:ext cx="1213190" cy="105954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МАТЕМАТИЧЕСКАЯ РАЗМИНКА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2б.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650" y="19939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/>
              <a:t>Произведение каких двух однозначных чисел дает число 5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773488" y="61325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28677" name="Овал 6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6"/>
          <p:cNvSpPr txBox="1">
            <a:spLocks noChangeArrowheads="1"/>
          </p:cNvSpPr>
          <p:nvPr/>
        </p:nvSpPr>
        <p:spPr bwMode="auto">
          <a:xfrm>
            <a:off x="247650" y="54054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29699" name="Text Box 102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56513" y="63388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35844" name="Text Box 1028"/>
          <p:cNvSpPr txBox="1">
            <a:spLocks noChangeArrowheads="1"/>
          </p:cNvSpPr>
          <p:nvPr/>
        </p:nvSpPr>
        <p:spPr bwMode="auto">
          <a:xfrm>
            <a:off x="1389063" y="2203450"/>
            <a:ext cx="70104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500"/>
              <a:t>5 × 1= 5</a:t>
            </a:r>
          </a:p>
        </p:txBody>
      </p:sp>
      <p:sp>
        <p:nvSpPr>
          <p:cNvPr id="29701" name="Rectangle 10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6457950"/>
            <a:ext cx="6419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Line 1031"/>
          <p:cNvSpPr>
            <a:spLocks noChangeShapeType="1"/>
          </p:cNvSpPr>
          <p:nvPr/>
        </p:nvSpPr>
        <p:spPr bwMode="auto">
          <a:xfrm>
            <a:off x="4171950" y="2876550"/>
            <a:ext cx="0" cy="5143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МАТЕМАТИЧЕСКАЯ РАЗМИНКА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3б.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3200" y="2428875"/>
            <a:ext cx="872331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4яйца сварили за 4 минуты. За сколько минут сварилось 1 яйцо?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754438" y="56372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30725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96863" y="5472113"/>
            <a:ext cx="1546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hlinkClick r:id="rId3" action="ppaction://hlinksldjump"/>
              </a:rPr>
              <a:t>НАЗАД</a:t>
            </a:r>
            <a:endParaRPr lang="ru-RU" sz="32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469188" y="5929313"/>
            <a:ext cx="1674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hlinkClick r:id="rId4" action="ppaction://hlinksldjump"/>
              </a:rPr>
              <a:t>ВЫХОД</a:t>
            </a:r>
            <a:endParaRPr lang="ru-RU" sz="3200"/>
          </a:p>
        </p:txBody>
      </p:sp>
      <p:sp>
        <p:nvSpPr>
          <p:cNvPr id="31748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52550" y="6438900"/>
            <a:ext cx="63055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1828800" y="1928813"/>
            <a:ext cx="5353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/>
              <a:t>4 минуты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МАТЕМАТИЧЕСКАЯ РАЗМИНКА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4б.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716338" y="58277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sldjump"/>
              </a:rPr>
              <a:t>ответ</a:t>
            </a:r>
            <a:endParaRPr lang="ru-RU" sz="4000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85800" y="2857500"/>
            <a:ext cx="7943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438150" y="2381250"/>
            <a:ext cx="8458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/>
              <a:t>По морю плыли 9 акул. Они увидели рыб и нырнули в глубину. Сколько акул осталось в море?</a:t>
            </a:r>
          </a:p>
        </p:txBody>
      </p:sp>
      <p:sp>
        <p:nvSpPr>
          <p:cNvPr id="32774" name="Овал 5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15913"/>
            <a:ext cx="7772400" cy="17526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ЧИСЛА В ПОСЛОВИЦАХ И ПОГОВОРКАХ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1б.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7013" y="2463800"/>
            <a:ext cx="8713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… голова хорошо, … - лучше</a:t>
            </a:r>
          </a:p>
        </p:txBody>
      </p:sp>
      <p:sp>
        <p:nvSpPr>
          <p:cNvPr id="614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00463" y="6069013"/>
            <a:ext cx="1562100" cy="6492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>
                <a:solidFill>
                  <a:schemeClr val="hlink"/>
                </a:solidFill>
                <a:hlinkClick r:id="rId4" action="ppaction://hlinksldjump"/>
              </a:rPr>
              <a:t>ОТВЕТ</a:t>
            </a:r>
            <a:endParaRPr lang="ru-RU" sz="3200">
              <a:solidFill>
                <a:schemeClr val="hlink"/>
              </a:solidFill>
            </a:endParaRPr>
          </a:p>
        </p:txBody>
      </p:sp>
      <p:sp>
        <p:nvSpPr>
          <p:cNvPr id="6149" name="Овал 8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55387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407275" y="6053138"/>
            <a:ext cx="1487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738" y="1524000"/>
            <a:ext cx="8382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16600"/>
              <a:t>9 акул</a:t>
            </a:r>
          </a:p>
          <a:p>
            <a:pPr marL="457200" indent="-457200" algn="just"/>
            <a:r>
              <a:rPr lang="ru-RU" sz="9600"/>
              <a:t> </a:t>
            </a:r>
            <a:endParaRPr lang="ru-RU" sz="199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МАТЕМАТИЧЕСКАЯ РАЗМИНКА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5б.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625" y="2259013"/>
            <a:ext cx="8512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/>
              <a:t>Кузнец подковал тройку лошадей. Сколько подков ему пришлось сделать?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794125" y="5503863"/>
            <a:ext cx="1347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34821" name="Овал 5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55959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56513" y="63388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03275" y="2525713"/>
            <a:ext cx="7924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12 подков</a:t>
            </a:r>
          </a:p>
        </p:txBody>
      </p:sp>
      <p:sp>
        <p:nvSpPr>
          <p:cNvPr id="35845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6477000"/>
            <a:ext cx="6438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МАТЕМАТИЧЕСКИЕ ЗАГАДКИ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1б.</a:t>
            </a: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754438" y="565626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sldjump"/>
              </a:rPr>
              <a:t>ответ</a:t>
            </a:r>
            <a:endParaRPr lang="ru-RU" sz="4000"/>
          </a:p>
        </p:txBody>
      </p:sp>
      <p:sp>
        <p:nvSpPr>
          <p:cNvPr id="36869" name="Rectangle 10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endParaRPr lang="ru-RU"/>
          </a:p>
        </p:txBody>
      </p:sp>
      <p:sp>
        <p:nvSpPr>
          <p:cNvPr id="36870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6871" name="Овал 12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156447" y="1922929"/>
            <a:ext cx="74631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Проживают в трудной книжке</a:t>
            </a:r>
          </a:p>
          <a:p>
            <a:r>
              <a:rPr lang="ru-RU" sz="4400" dirty="0" smtClean="0"/>
              <a:t>Хитроумные братишки.</a:t>
            </a:r>
          </a:p>
          <a:p>
            <a:r>
              <a:rPr lang="ru-RU" sz="4400" dirty="0" smtClean="0"/>
              <a:t>Десять их, но братья эти</a:t>
            </a:r>
          </a:p>
          <a:p>
            <a:r>
              <a:rPr lang="ru-RU" sz="4400" dirty="0" smtClean="0"/>
              <a:t>Сосчитают всё на свете.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53482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656513" y="59959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3789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33500" y="6457950"/>
            <a:ext cx="636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3" name="TextBox 1"/>
          <p:cNvSpPr txBox="1">
            <a:spLocks noChangeArrowheads="1"/>
          </p:cNvSpPr>
          <p:nvPr/>
        </p:nvSpPr>
        <p:spPr bwMode="auto">
          <a:xfrm>
            <a:off x="2131919" y="1719263"/>
            <a:ext cx="593631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800" dirty="0" smtClean="0"/>
              <a:t>Цифры</a:t>
            </a:r>
            <a:endParaRPr lang="ru-RU" sz="1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 МАТЕМАТИЧЕСКИЕ ЗАГАДКИ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2б.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773488" y="57515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sldjump"/>
              </a:rPr>
              <a:t>ответ</a:t>
            </a:r>
            <a:endParaRPr lang="ru-RU" sz="4000"/>
          </a:p>
        </p:txBody>
      </p:sp>
      <p:sp>
        <p:nvSpPr>
          <p:cNvPr id="38917" name="Овал 5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286000" y="1721224"/>
            <a:ext cx="5593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Если попадет в дневник —</a:t>
            </a:r>
          </a:p>
          <a:p>
            <a:r>
              <a:rPr lang="ru-RU" sz="3600" dirty="0" smtClean="0"/>
              <a:t>Провинился ученик:</a:t>
            </a:r>
          </a:p>
          <a:p>
            <a:r>
              <a:rPr lang="ru-RU" sz="3600" dirty="0" smtClean="0"/>
              <a:t>Длинный нос, одна нога,</a:t>
            </a:r>
          </a:p>
          <a:p>
            <a:r>
              <a:rPr lang="ru-RU" sz="3600" dirty="0" smtClean="0"/>
              <a:t>Будто Бабушка-Яга.</a:t>
            </a:r>
          </a:p>
          <a:p>
            <a:r>
              <a:rPr lang="ru-RU" sz="3600" dirty="0" smtClean="0"/>
              <a:t>Портит в дневнике страницу</a:t>
            </a:r>
          </a:p>
          <a:p>
            <a:r>
              <a:rPr lang="ru-RU" sz="3600" dirty="0" smtClean="0"/>
              <a:t>Всем отметка...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52149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56513" y="60150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3400" y="2381250"/>
            <a:ext cx="81724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Единица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МАТЕМАТИЧЕСКИЕ ЗАГАДКИ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3б.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7013" y="1774825"/>
            <a:ext cx="86709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По десятку на шесточке</a:t>
            </a:r>
          </a:p>
          <a:p>
            <a:r>
              <a:rPr lang="ru-RU" sz="4000"/>
              <a:t>Сели умные кружочки</a:t>
            </a:r>
          </a:p>
          <a:p>
            <a:r>
              <a:rPr lang="ru-RU" sz="4000"/>
              <a:t>И считают громко вслух,</a:t>
            </a:r>
          </a:p>
          <a:p>
            <a:r>
              <a:rPr lang="ru-RU" sz="4000"/>
              <a:t>Только слышно: стук, да стук!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30638" y="569436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40965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55006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656513" y="58626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98450" y="2155825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Счеты</a:t>
            </a:r>
          </a:p>
        </p:txBody>
      </p:sp>
      <p:sp>
        <p:nvSpPr>
          <p:cNvPr id="41989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6477000"/>
            <a:ext cx="6438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657600" y="5424488"/>
            <a:ext cx="1579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ответ</a:t>
            </a:r>
            <a:endParaRPr lang="ru-RU"/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693738" y="3127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>
                <a:solidFill>
                  <a:schemeClr val="bg1"/>
                </a:solidFill>
              </a:rPr>
              <a:t>МАТЕМАТИЧЕСКИЕ ЗАГАДКИ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4б.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3012" name="TextBox 2"/>
          <p:cNvSpPr txBox="1">
            <a:spLocks noChangeArrowheads="1"/>
          </p:cNvSpPr>
          <p:nvPr/>
        </p:nvSpPr>
        <p:spPr bwMode="auto">
          <a:xfrm>
            <a:off x="2071688" y="2116138"/>
            <a:ext cx="53292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Треугольная доска,</a:t>
            </a:r>
          </a:p>
          <a:p>
            <a:r>
              <a:rPr lang="ru-RU" sz="4000"/>
              <a:t>А на ней – три волоска.</a:t>
            </a:r>
          </a:p>
          <a:p>
            <a:r>
              <a:rPr lang="ru-RU" sz="4000"/>
              <a:t>Волосок тонкий,</a:t>
            </a:r>
          </a:p>
          <a:p>
            <a:r>
              <a:rPr lang="ru-RU" sz="4000"/>
              <a:t>Голосок звонкий.</a:t>
            </a:r>
          </a:p>
        </p:txBody>
      </p:sp>
      <p:sp>
        <p:nvSpPr>
          <p:cNvPr id="43013" name="Овал 6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87450" y="2286000"/>
            <a:ext cx="64897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u="sng"/>
              <a:t>Одна</a:t>
            </a:r>
            <a:r>
              <a:rPr lang="ru-RU" sz="5400"/>
              <a:t> голова хорошо,</a:t>
            </a:r>
          </a:p>
          <a:p>
            <a:r>
              <a:rPr lang="ru-RU" sz="5400"/>
              <a:t>а </a:t>
            </a:r>
            <a:r>
              <a:rPr lang="ru-RU" sz="5400" b="1" u="sng"/>
              <a:t>две</a:t>
            </a:r>
            <a:r>
              <a:rPr lang="ru-RU" sz="5400"/>
              <a:t> - лучше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5675313"/>
            <a:ext cx="1365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66FF33"/>
                </a:solidFill>
                <a:hlinkClick r:id="rId4" action="ppaction://hlinksldjump"/>
              </a:rPr>
              <a:t>назад</a:t>
            </a:r>
            <a:endParaRPr lang="ru-RU" sz="4000">
              <a:solidFill>
                <a:srgbClr val="66FF33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477125" y="6132513"/>
            <a:ext cx="1531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FF00"/>
                </a:solidFill>
                <a:hlinkClick r:id="rId5" action="ppaction://hlinksldjump"/>
              </a:rPr>
              <a:t>выход</a:t>
            </a:r>
            <a:endParaRPr lang="ru-RU" sz="4000">
              <a:solidFill>
                <a:srgbClr val="FFFF00"/>
              </a:solidFill>
            </a:endParaRPr>
          </a:p>
        </p:txBody>
      </p:sp>
      <p:sp>
        <p:nvSpPr>
          <p:cNvPr id="717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428750" y="6400800"/>
            <a:ext cx="611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52911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656513" y="59769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4403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57300" y="6477000"/>
            <a:ext cx="6457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755650" y="2085975"/>
            <a:ext cx="8020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/>
              <a:t>Балалайка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МАТЕМАТИЧЕСКИЕ ЗАГАДКИ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5б.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3851275" y="5808663"/>
            <a:ext cx="1347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sldjump"/>
              </a:rPr>
              <a:t>ответ</a:t>
            </a:r>
            <a:endParaRPr lang="ru-RU" sz="4000"/>
          </a:p>
        </p:txBody>
      </p:sp>
      <p:sp>
        <p:nvSpPr>
          <p:cNvPr id="45061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546412" y="1613647"/>
            <a:ext cx="74362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Задача, где нужно соображать.</a:t>
            </a:r>
          </a:p>
          <a:p>
            <a:r>
              <a:rPr lang="ru-RU" sz="3600" dirty="0" smtClean="0"/>
              <a:t>Возможно, ее не придется решать.</a:t>
            </a:r>
          </a:p>
          <a:p>
            <a:r>
              <a:rPr lang="ru-RU" sz="3600" dirty="0" smtClean="0"/>
              <a:t>Нужны здесь не знания, а смекалка,</a:t>
            </a:r>
          </a:p>
          <a:p>
            <a:r>
              <a:rPr lang="ru-RU" sz="3600" dirty="0" smtClean="0"/>
              <a:t>И не поможет в решении шпаргалка.</a:t>
            </a:r>
          </a:p>
          <a:p>
            <a:r>
              <a:rPr lang="ru-RU" sz="3600" dirty="0" smtClean="0"/>
              <a:t>Если случится в уме вдруг поломка,</a:t>
            </a:r>
          </a:p>
          <a:p>
            <a:r>
              <a:rPr lang="ru-RU" sz="3600" dirty="0" smtClean="0"/>
              <a:t>Нерешенной останется... 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54435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56513" y="58816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/>
          </a:p>
        </p:txBody>
      </p:sp>
      <p:sp>
        <p:nvSpPr>
          <p:cNvPr id="46085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57300" y="6477000"/>
            <a:ext cx="6496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6" name="Text Box 11"/>
          <p:cNvSpPr txBox="1">
            <a:spLocks noChangeArrowheads="1"/>
          </p:cNvSpPr>
          <p:nvPr/>
        </p:nvSpPr>
        <p:spPr bwMode="auto">
          <a:xfrm>
            <a:off x="609600" y="2254250"/>
            <a:ext cx="77914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 smtClean="0"/>
              <a:t>Головоломка</a:t>
            </a:r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ВЕСЕЛЫЕ ЗАДАЧИ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1б.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2095500"/>
            <a:ext cx="7620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Когда гусь стоит на двух ногах, то весит 4 кг. Сколько будет весить гусь, когда встанет на одну ногу?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657600" y="5538788"/>
            <a:ext cx="1579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4" action="ppaction://hlinksldjump"/>
              </a:rPr>
              <a:t>ответ</a:t>
            </a:r>
            <a:endParaRPr lang="ru-RU"/>
          </a:p>
        </p:txBody>
      </p:sp>
      <p:sp>
        <p:nvSpPr>
          <p:cNvPr id="47109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26"/>
          <p:cNvSpPr txBox="1">
            <a:spLocks noChangeArrowheads="1"/>
          </p:cNvSpPr>
          <p:nvPr/>
        </p:nvSpPr>
        <p:spPr bwMode="auto">
          <a:xfrm>
            <a:off x="0" y="58435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48131" name="Text Box 1027"/>
          <p:cNvSpPr txBox="1">
            <a:spLocks noChangeArrowheads="1"/>
          </p:cNvSpPr>
          <p:nvPr/>
        </p:nvSpPr>
        <p:spPr bwMode="auto">
          <a:xfrm>
            <a:off x="7656513" y="58626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48132" name="Text Box 1062"/>
          <p:cNvSpPr txBox="1">
            <a:spLocks noChangeArrowheads="1"/>
          </p:cNvSpPr>
          <p:nvPr/>
        </p:nvSpPr>
        <p:spPr bwMode="auto">
          <a:xfrm>
            <a:off x="1884363" y="1725613"/>
            <a:ext cx="537210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16600"/>
              <a:t>4 кг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14325" y="2133600"/>
            <a:ext cx="8597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/>
              <a:t>Шла бабушка в </a:t>
            </a:r>
            <a:r>
              <a:rPr lang="ru-RU" sz="3600" dirty="0" smtClean="0"/>
              <a:t>Минск, </a:t>
            </a:r>
            <a:r>
              <a:rPr lang="ru-RU" sz="3600" dirty="0"/>
              <a:t>а навстречу ей 3 старика. Сколько человек шло в </a:t>
            </a:r>
            <a:r>
              <a:rPr lang="ru-RU" sz="3600" dirty="0" smtClean="0"/>
              <a:t>Минск?</a:t>
            </a:r>
            <a:endParaRPr lang="ru-RU" sz="3600" dirty="0"/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811588" y="5675313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ВЕСЕЛЫЕ ЗАДАЧИ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2б.</a:t>
            </a:r>
          </a:p>
        </p:txBody>
      </p:sp>
      <p:sp>
        <p:nvSpPr>
          <p:cNvPr id="49157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66700" y="54435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656513" y="60912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579688" y="2432050"/>
            <a:ext cx="40497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0181" name="Text Box 14"/>
          <p:cNvSpPr txBox="1">
            <a:spLocks noChangeArrowheads="1"/>
          </p:cNvSpPr>
          <p:nvPr/>
        </p:nvSpPr>
        <p:spPr bwMode="auto">
          <a:xfrm>
            <a:off x="1165225" y="1576388"/>
            <a:ext cx="68008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/>
              <a:t>1 человек</a:t>
            </a:r>
          </a:p>
          <a:p>
            <a:pPr>
              <a:spcBef>
                <a:spcPct val="50000"/>
              </a:spcBef>
            </a:pPr>
            <a:r>
              <a:rPr lang="ru-RU" sz="8800"/>
              <a:t>(бабушка)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9075" y="2228850"/>
            <a:ext cx="8693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На двух руках 10 пальцев. Сколько пальцев на 10 руках?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3657600" y="5729288"/>
            <a:ext cx="1579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4" action="ppaction://hlinksldjump"/>
              </a:rPr>
              <a:t>ответ</a:t>
            </a:r>
            <a:endParaRPr lang="ru-RU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ВЕСЕЛЫЕ ЗАДАЧИ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3б.</a:t>
            </a:r>
          </a:p>
        </p:txBody>
      </p:sp>
      <p:sp>
        <p:nvSpPr>
          <p:cNvPr id="51205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026"/>
          <p:cNvSpPr txBox="1">
            <a:spLocks noChangeArrowheads="1"/>
          </p:cNvSpPr>
          <p:nvPr/>
        </p:nvSpPr>
        <p:spPr bwMode="auto">
          <a:xfrm>
            <a:off x="0" y="59959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52227" name="Text Box 1027"/>
          <p:cNvSpPr txBox="1">
            <a:spLocks noChangeArrowheads="1"/>
          </p:cNvSpPr>
          <p:nvPr/>
        </p:nvSpPr>
        <p:spPr bwMode="auto">
          <a:xfrm>
            <a:off x="7656513" y="59959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ВЫХОД</a:t>
            </a:r>
            <a:endParaRPr lang="ru-RU" sz="2800"/>
          </a:p>
        </p:txBody>
      </p:sp>
      <p:sp>
        <p:nvSpPr>
          <p:cNvPr id="53257" name="Text Box 1033"/>
          <p:cNvSpPr txBox="1">
            <a:spLocks noChangeArrowheads="1"/>
          </p:cNvSpPr>
          <p:nvPr/>
        </p:nvSpPr>
        <p:spPr bwMode="auto">
          <a:xfrm>
            <a:off x="1603375" y="2874963"/>
            <a:ext cx="5924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50 пальцев</a:t>
            </a:r>
          </a:p>
        </p:txBody>
      </p:sp>
      <p:sp>
        <p:nvSpPr>
          <p:cNvPr id="52229" name="Rectangle 10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57300" y="6477000"/>
            <a:ext cx="647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65113" y="1771650"/>
            <a:ext cx="84137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Ученики 4 «А» класса побывали в кабинете зубного врача, и им вырвали 12 молочных зубов. После этого в кабинете зубного врача побывали ученики 4 «Г» класса, и им вырвали на 4 молочных зуба больше. Сколько молочных зубов оставили дети из двух классов у врача. если известно, что один ученик унес свой вырванный зуб домой?</a:t>
            </a: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4079875" y="5927725"/>
            <a:ext cx="1347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ВЕСЕЛЫЕ ЗАДАЧИ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4б.</a:t>
            </a:r>
          </a:p>
        </p:txBody>
      </p:sp>
      <p:sp>
        <p:nvSpPr>
          <p:cNvPr id="53253" name="Овал 4"/>
          <p:cNvSpPr>
            <a:spLocks noChangeArrowheads="1"/>
          </p:cNvSpPr>
          <p:nvPr/>
        </p:nvSpPr>
        <p:spPr bwMode="auto">
          <a:xfrm>
            <a:off x="227013" y="4895850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983163"/>
            <a:ext cx="357187" cy="1227137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6"/>
              <a:ext cx="171451" cy="857996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ЧИСЛА В ПОСЛОВИЦАХ И ПОГОВОРКАХ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2б.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25146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… за всех, и все за …</a:t>
            </a:r>
            <a:endParaRPr lang="ru-RU" sz="3600"/>
          </a:p>
        </p:txBody>
      </p:sp>
      <p:sp>
        <p:nvSpPr>
          <p:cNvPr id="819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00463" y="6069013"/>
            <a:ext cx="1562100" cy="6492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>
                <a:solidFill>
                  <a:schemeClr val="hlink"/>
                </a:solidFill>
                <a:hlinkClick r:id="rId4" action="ppaction://hlinksldjump"/>
              </a:rPr>
              <a:t>ОТВЕТ</a:t>
            </a:r>
            <a:endParaRPr lang="ru-RU" sz="3200">
              <a:solidFill>
                <a:schemeClr val="hlink"/>
              </a:solidFill>
            </a:endParaRPr>
          </a:p>
        </p:txBody>
      </p:sp>
      <p:sp>
        <p:nvSpPr>
          <p:cNvPr id="8197" name="Овал 5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53673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656513" y="60340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55625" y="946150"/>
            <a:ext cx="2927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277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6477000"/>
            <a:ext cx="6438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78" name="Text Box 10"/>
          <p:cNvSpPr txBox="1">
            <a:spLocks noChangeArrowheads="1"/>
          </p:cNvSpPr>
          <p:nvPr/>
        </p:nvSpPr>
        <p:spPr bwMode="auto">
          <a:xfrm>
            <a:off x="196850" y="2681288"/>
            <a:ext cx="8729663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8800"/>
              <a:t>27 зубов</a:t>
            </a:r>
            <a:endParaRPr lang="ru-RU" sz="9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ВЕСЕЛЫЕ ЗАДАЧИ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5б.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7013" y="1943100"/>
            <a:ext cx="86852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Собираясь на работу, папа положил в свой портфель бумаги, массой 2 кг 700 г Масса портфеля 300 г. Сколько килограммов принесет папа на работу, если его двухлетняя дочка Маша положила в портфель еще и утюг, масса которого 3 кг.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925888" y="5794375"/>
            <a:ext cx="134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ответ</a:t>
            </a:r>
            <a:endParaRPr lang="ru-RU" sz="4000"/>
          </a:p>
        </p:txBody>
      </p:sp>
      <p:sp>
        <p:nvSpPr>
          <p:cNvPr id="55301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66700" y="561498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3" action="ppaction://hlinksldjump"/>
              </a:rPr>
              <a:t>НАЗАД</a:t>
            </a:r>
            <a:endParaRPr lang="ru-RU" sz="280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612063" y="5851525"/>
            <a:ext cx="1531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4" action="ppaction://hlinksldjump"/>
              </a:rPr>
              <a:t>выход</a:t>
            </a:r>
            <a:endParaRPr lang="ru-RU" sz="4000"/>
          </a:p>
        </p:txBody>
      </p:sp>
      <p:sp>
        <p:nvSpPr>
          <p:cNvPr id="5632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76350" y="6496050"/>
            <a:ext cx="64198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5" name="Text Box 13"/>
          <p:cNvSpPr txBox="1">
            <a:spLocks noChangeArrowheads="1"/>
          </p:cNvSpPr>
          <p:nvPr/>
        </p:nvSpPr>
        <p:spPr bwMode="auto">
          <a:xfrm>
            <a:off x="1776413" y="1504950"/>
            <a:ext cx="622935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900"/>
              <a:t>6 кг</a:t>
            </a:r>
          </a:p>
        </p:txBody>
      </p:sp>
      <p:sp>
        <p:nvSpPr>
          <p:cNvPr id="56326" name="Text Box 14"/>
          <p:cNvSpPr txBox="1">
            <a:spLocks noChangeArrowheads="1"/>
          </p:cNvSpPr>
          <p:nvPr/>
        </p:nvSpPr>
        <p:spPr bwMode="auto">
          <a:xfrm>
            <a:off x="342900" y="0"/>
            <a:ext cx="88011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765" y="304800"/>
            <a:ext cx="7477685" cy="2667000"/>
          </a:xfrm>
        </p:spPr>
        <p:txBody>
          <a:bodyPr/>
          <a:lstStyle/>
          <a:p>
            <a:pPr eaLnBrk="1" hangingPunct="1"/>
            <a:r>
              <a:rPr lang="ru-RU" sz="7200" dirty="0" smtClean="0">
                <a:solidFill>
                  <a:srgbClr val="FFFF00"/>
                </a:solidFill>
              </a:rPr>
              <a:t>Спасибо Вам за участие в игре!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00100" y="3441700"/>
            <a:ext cx="75628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dirty="0">
                <a:solidFill>
                  <a:srgbClr val="FFFF00"/>
                </a:solidFill>
              </a:rPr>
              <a:t>Надеюсь,  что Вам понравилось</a:t>
            </a:r>
            <a:r>
              <a:rPr lang="en-US" sz="7200" dirty="0">
                <a:solidFill>
                  <a:srgbClr val="FFFF00"/>
                </a:solidFill>
              </a:rPr>
              <a:t>!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0" y="55578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7656513" y="607218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8913" y="1933575"/>
            <a:ext cx="87376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u="sng"/>
              <a:t>Один</a:t>
            </a:r>
            <a:r>
              <a:rPr lang="ru-RU" sz="6000"/>
              <a:t> за всех и все за </a:t>
            </a:r>
            <a:r>
              <a:rPr lang="ru-RU" sz="6000" b="1" u="sng"/>
              <a:t>одного</a:t>
            </a:r>
            <a:endParaRPr lang="ru-RU" sz="3600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ЧИСЛА В ПОСЛОВИЦАХ И ПОГОВОРКАХ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3б.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3200" y="2286000"/>
            <a:ext cx="872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… раз отмерь, … раз отрежь.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86213" y="6230938"/>
            <a:ext cx="149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hlinkClick r:id="rId4" action="ppaction://hlinksldjump"/>
              </a:rPr>
              <a:t>ОТВЕТ</a:t>
            </a:r>
            <a:endParaRPr lang="ru-RU" sz="3200"/>
          </a:p>
        </p:txBody>
      </p:sp>
      <p:sp>
        <p:nvSpPr>
          <p:cNvPr id="10245" name="Овал 5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0" y="5443538"/>
            <a:ext cx="137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4" action="ppaction://hlinksldjump"/>
              </a:rPr>
              <a:t>НАЗАД</a:t>
            </a:r>
            <a:endParaRPr lang="ru-RU" sz="2800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7656513" y="6091238"/>
            <a:ext cx="148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hlinkClick r:id="rId5" action="ppaction://hlinksldjump"/>
              </a:rPr>
              <a:t>ВЫХОД</a:t>
            </a:r>
            <a:endParaRPr lang="ru-RU" sz="2800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0" y="228600"/>
            <a:ext cx="4953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9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76350" y="6515100"/>
            <a:ext cx="647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3200" y="2286000"/>
            <a:ext cx="87233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u="sng"/>
              <a:t>Семь</a:t>
            </a:r>
            <a:r>
              <a:rPr lang="ru-RU" sz="5400"/>
              <a:t> раз отмерь, </a:t>
            </a:r>
            <a:r>
              <a:rPr lang="ru-RU" sz="5400" b="1" u="sng"/>
              <a:t>один</a:t>
            </a:r>
            <a:r>
              <a:rPr lang="ru-RU" sz="5400"/>
              <a:t> раз отрежь.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ЧИСЛА В ПОСЛОВИЦАХ И ПОГОВОРКАХ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4б.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95350" y="2303463"/>
            <a:ext cx="7848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… дерево срубишь – </a:t>
            </a:r>
          </a:p>
          <a:p>
            <a:r>
              <a:rPr lang="ru-RU" sz="6000"/>
              <a:t>… посади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62413" y="6230938"/>
            <a:ext cx="149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hlinkClick r:id="rId4" action="ppaction://hlinksldjump"/>
              </a:rPr>
              <a:t>ОТВЕТ</a:t>
            </a:r>
            <a:endParaRPr lang="ru-RU" sz="3200"/>
          </a:p>
        </p:txBody>
      </p:sp>
      <p:sp>
        <p:nvSpPr>
          <p:cNvPr id="12293" name="Овал 4"/>
          <p:cNvSpPr>
            <a:spLocks noChangeArrowheads="1"/>
          </p:cNvSpPr>
          <p:nvPr/>
        </p:nvSpPr>
        <p:spPr bwMode="auto">
          <a:xfrm>
            <a:off x="227013" y="4243388"/>
            <a:ext cx="1465262" cy="142240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Группа 111"/>
          <p:cNvGrpSpPr>
            <a:grpSpLocks/>
          </p:cNvGrpSpPr>
          <p:nvPr/>
        </p:nvGrpSpPr>
        <p:grpSpPr bwMode="auto">
          <a:xfrm>
            <a:off x="754063" y="4330700"/>
            <a:ext cx="357187" cy="1227138"/>
            <a:chOff x="7286644" y="4286256"/>
            <a:chExt cx="214314" cy="15716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7329507" y="4357417"/>
              <a:ext cx="171451" cy="857995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flipV="1">
              <a:off x="7329507" y="5215412"/>
              <a:ext cx="171451" cy="355803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FF33"/>
      </a:hlink>
      <a:folHlink>
        <a:srgbClr val="3333CC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rgbClr val="66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rgbClr val="66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FF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1183</Words>
  <Application>Microsoft Office PowerPoint</Application>
  <PresentationFormat>Экран (4:3)</PresentationFormat>
  <Paragraphs>319</Paragraphs>
  <Slides>53</Slides>
  <Notes>53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Оформление по умолчанию</vt:lpstr>
      <vt:lpstr>Слайд 1</vt:lpstr>
      <vt:lpstr>Слайд 2</vt:lpstr>
      <vt:lpstr>ЧИСЛА В ПОСЛОВИЦАХ И ПОГОВОРКАХ 1б.</vt:lpstr>
      <vt:lpstr>Слайд 4</vt:lpstr>
      <vt:lpstr>ЧИСЛА В ПОСЛОВИЦАХ И ПОГОВОРКАХ 2б.</vt:lpstr>
      <vt:lpstr>Слайд 6</vt:lpstr>
      <vt:lpstr>ЧИСЛА В ПОСЛОВИЦАХ И ПОГОВОРКАХ 3б.</vt:lpstr>
      <vt:lpstr>Слайд 8</vt:lpstr>
      <vt:lpstr>ЧИСЛА В ПОСЛОВИЦАХ И ПОГОВОРКАХ 4б.</vt:lpstr>
      <vt:lpstr>Слайд 10</vt:lpstr>
      <vt:lpstr>ЧИСЛА В ПОСЛОВИЦАХ И ПОГОВОРКАХ 5б.</vt:lpstr>
      <vt:lpstr>Слайд 12</vt:lpstr>
      <vt:lpstr>БЕЗ СМЕКАЛКИ НИКУДА! 1б.</vt:lpstr>
      <vt:lpstr>Слайд 14</vt:lpstr>
      <vt:lpstr>БЕЗ СМЕКАЛКИ НИКУДА! 2б.</vt:lpstr>
      <vt:lpstr>Слайд 16</vt:lpstr>
      <vt:lpstr>БЕЗ СМЕКАЛКИ НИКУДА! 3б.</vt:lpstr>
      <vt:lpstr>Слайд 18</vt:lpstr>
      <vt:lpstr>БЕЗ СМЕКАЛКИ НИКУДА! 4б.</vt:lpstr>
      <vt:lpstr>Слайд 20</vt:lpstr>
      <vt:lpstr>БЕЗ СМЕКАЛКИ НИКУДА! 5б.</vt:lpstr>
      <vt:lpstr>Слайд 22</vt:lpstr>
      <vt:lpstr>МАТЕМАТИЧЕСКАЯ РАЗМИНКА 1б.</vt:lpstr>
      <vt:lpstr>Слайд 24</vt:lpstr>
      <vt:lpstr>МАТЕМАТИЧЕСКАЯ РАЗМИНКА 2б.</vt:lpstr>
      <vt:lpstr>Слайд 26</vt:lpstr>
      <vt:lpstr>МАТЕМАТИЧЕСКАЯ РАЗМИНКА 3б.</vt:lpstr>
      <vt:lpstr>Слайд 28</vt:lpstr>
      <vt:lpstr>МАТЕМАТИЧЕСКАЯ РАЗМИНКА 4б.</vt:lpstr>
      <vt:lpstr>Слайд 30</vt:lpstr>
      <vt:lpstr>МАТЕМАТИЧЕСКАЯ РАЗМИНКА 5б.</vt:lpstr>
      <vt:lpstr>Слайд 32</vt:lpstr>
      <vt:lpstr>МАТЕМАТИЧЕСКИЕ ЗАГАДКИ 1б.</vt:lpstr>
      <vt:lpstr>Слайд 34</vt:lpstr>
      <vt:lpstr> МАТЕМАТИЧЕСКИЕ ЗАГАДКИ 2б.</vt:lpstr>
      <vt:lpstr>Слайд 36</vt:lpstr>
      <vt:lpstr>МАТЕМАТИЧЕСКИЕ ЗАГАДКИ 3б.</vt:lpstr>
      <vt:lpstr>Слайд 38</vt:lpstr>
      <vt:lpstr>Слайд 39</vt:lpstr>
      <vt:lpstr>Слайд 40</vt:lpstr>
      <vt:lpstr>МАТЕМАТИЧЕСКИЕ ЗАГАДКИ 5б.</vt:lpstr>
      <vt:lpstr>Слайд 42</vt:lpstr>
      <vt:lpstr>ВЕСЕЛЫЕ ЗАДАЧИ 1б.</vt:lpstr>
      <vt:lpstr>Слайд 44</vt:lpstr>
      <vt:lpstr>ВЕСЕЛЫЕ ЗАДАЧИ 2б.</vt:lpstr>
      <vt:lpstr>Слайд 46</vt:lpstr>
      <vt:lpstr>ВЕСЕЛЫЕ ЗАДАЧИ 3б.</vt:lpstr>
      <vt:lpstr>Слайд 48</vt:lpstr>
      <vt:lpstr>ВЕСЕЛЫЕ ЗАДАЧИ 4б.</vt:lpstr>
      <vt:lpstr>Слайд 50</vt:lpstr>
      <vt:lpstr>ВЕСЕЛЫЕ ЗАДАЧИ  5б.</vt:lpstr>
      <vt:lpstr>Слайд 52</vt:lpstr>
      <vt:lpstr>Спасибо Вам за участие в игре!</vt:lpstr>
    </vt:vector>
  </TitlesOfParts>
  <Company>РЦФИО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Администратор</cp:lastModifiedBy>
  <cp:revision>142</cp:revision>
  <dcterms:created xsi:type="dcterms:W3CDTF">2003-11-11T07:12:29Z</dcterms:created>
  <dcterms:modified xsi:type="dcterms:W3CDTF">2018-03-01T19:09:30Z</dcterms:modified>
</cp:coreProperties>
</file>